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68" r:id="rId2"/>
    <p:sldId id="269" r:id="rId3"/>
    <p:sldId id="270" r:id="rId4"/>
    <p:sldId id="271" r:id="rId5"/>
    <p:sldId id="272" r:id="rId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1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94" autoAdjust="0"/>
    <p:restoredTop sz="94660"/>
  </p:normalViewPr>
  <p:slideViewPr>
    <p:cSldViewPr>
      <p:cViewPr>
        <p:scale>
          <a:sx n="100" d="100"/>
          <a:sy n="100" d="100"/>
        </p:scale>
        <p:origin x="-384" y="108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422" y="-8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5006" tIns="47503" rIns="95006" bIns="47503" numCol="1" anchor="t" anchorCtr="0" compatLnSpc="1">
            <a:prstTxWarp prst="textNoShape">
              <a:avLst/>
            </a:prstTxWarp>
          </a:bodyPr>
          <a:lstStyle>
            <a:lvl1pPr>
              <a:defRPr sz="1200" smtClean="0">
                <a:latin typeface="Arial" charset="0"/>
              </a:defRPr>
            </a:lvl1pPr>
          </a:lstStyle>
          <a:p>
            <a:pPr>
              <a:defRPr/>
            </a:pPr>
            <a:endParaRPr lang="en-US"/>
          </a:p>
        </p:txBody>
      </p:sp>
      <p:sp>
        <p:nvSpPr>
          <p:cNvPr id="19459"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a:effectLst/>
        </p:spPr>
        <p:txBody>
          <a:bodyPr vert="horz" wrap="square" lIns="95006" tIns="47503" rIns="95006" bIns="47503"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19460"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5006" tIns="47503" rIns="95006" bIns="47503" numCol="1" anchor="b" anchorCtr="0" compatLnSpc="1">
            <a:prstTxWarp prst="textNoShape">
              <a:avLst/>
            </a:prstTxWarp>
          </a:bodyPr>
          <a:lstStyle>
            <a:lvl1pPr>
              <a:defRPr sz="1200" smtClean="0">
                <a:latin typeface="Arial" charset="0"/>
              </a:defRPr>
            </a:lvl1pPr>
          </a:lstStyle>
          <a:p>
            <a:pPr>
              <a:defRPr/>
            </a:pPr>
            <a:endParaRPr lang="en-US"/>
          </a:p>
        </p:txBody>
      </p:sp>
      <p:sp>
        <p:nvSpPr>
          <p:cNvPr id="19461"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5006" tIns="47503" rIns="95006" bIns="47503" numCol="1" anchor="b" anchorCtr="0" compatLnSpc="1">
            <a:prstTxWarp prst="textNoShape">
              <a:avLst/>
            </a:prstTxWarp>
          </a:bodyPr>
          <a:lstStyle>
            <a:lvl1pPr algn="r">
              <a:defRPr sz="1200" smtClean="0">
                <a:latin typeface="Arial" charset="0"/>
              </a:defRPr>
            </a:lvl1pPr>
          </a:lstStyle>
          <a:p>
            <a:pPr>
              <a:defRPr/>
            </a:pPr>
            <a:fld id="{AD65254A-229E-46A8-804A-255844F8905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3CCE71-66EC-49F4-98E4-D0DC7AB2D33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41EA7C-170B-4889-89DC-5D6663C0D5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0DED0D-D316-47CA-B137-A973F80565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0E0BBE-7E8A-4FD3-BB82-E2B518FD6E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5E27E2-FE80-40D5-9FA9-6A67FAD74F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DEFBB4-974E-418A-8676-387089068B1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8144060-8ABC-4B7A-BC7F-3AC3FBA559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A5A8B6-195D-4A0C-ADD9-4B9104F1A3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1EEE1B6-4D1F-405B-B6E1-29C0865077F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F2F7D1-3292-465C-B999-4CDA8DD5094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75D564-08CA-4B4B-B1F8-72DA6E2DC9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24FCF653-55C4-47B8-BCDB-88D965F220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5" descr="fill"/>
          <p:cNvPicPr>
            <a:picLocks noChangeAspect="1" noChangeArrowheads="1"/>
          </p:cNvPicPr>
          <p:nvPr/>
        </p:nvPicPr>
        <p:blipFill>
          <a:blip r:embed="rId2" cstate="print"/>
          <a:srcRect/>
          <a:stretch>
            <a:fillRect/>
          </a:stretch>
        </p:blipFill>
        <p:spPr bwMode="auto">
          <a:xfrm>
            <a:off x="1905000" y="0"/>
            <a:ext cx="7239000" cy="301625"/>
          </a:xfrm>
          <a:prstGeom prst="rect">
            <a:avLst/>
          </a:prstGeom>
          <a:solidFill>
            <a:srgbClr val="000066"/>
          </a:solidFill>
          <a:ln w="9525">
            <a:noFill/>
            <a:miter lim="800000"/>
            <a:headEnd/>
            <a:tailEnd/>
          </a:ln>
        </p:spPr>
      </p:pic>
      <p:sp>
        <p:nvSpPr>
          <p:cNvPr id="2051" name="Text Box 10"/>
          <p:cNvSpPr txBox="1">
            <a:spLocks noChangeArrowheads="1"/>
          </p:cNvSpPr>
          <p:nvPr/>
        </p:nvSpPr>
        <p:spPr bwMode="auto">
          <a:xfrm>
            <a:off x="2971800" y="6400800"/>
            <a:ext cx="4679950" cy="366713"/>
          </a:xfrm>
          <a:prstGeom prst="rect">
            <a:avLst/>
          </a:prstGeom>
          <a:noFill/>
          <a:ln w="9525">
            <a:noFill/>
            <a:miter lim="800000"/>
            <a:headEnd/>
            <a:tailEnd/>
          </a:ln>
        </p:spPr>
        <p:txBody>
          <a:bodyPr>
            <a:spAutoFit/>
          </a:bodyPr>
          <a:lstStyle/>
          <a:p>
            <a:pPr algn="ctr"/>
            <a:r>
              <a:rPr lang="en-US">
                <a:solidFill>
                  <a:srgbClr val="CC0000"/>
                </a:solidFill>
              </a:rPr>
              <a:t>University of North Texas Libraries</a:t>
            </a:r>
          </a:p>
        </p:txBody>
      </p:sp>
      <p:pic>
        <p:nvPicPr>
          <p:cNvPr id="2052" name="Picture 14" descr="tejas"/>
          <p:cNvPicPr>
            <a:picLocks noChangeAspect="1" noChangeArrowheads="1"/>
          </p:cNvPicPr>
          <p:nvPr/>
        </p:nvPicPr>
        <p:blipFill>
          <a:blip r:embed="rId3" cstate="print"/>
          <a:srcRect/>
          <a:stretch>
            <a:fillRect/>
          </a:stretch>
        </p:blipFill>
        <p:spPr bwMode="auto">
          <a:xfrm>
            <a:off x="0" y="0"/>
            <a:ext cx="1905000" cy="5143500"/>
          </a:xfrm>
          <a:prstGeom prst="rect">
            <a:avLst/>
          </a:prstGeom>
          <a:solidFill>
            <a:srgbClr val="000066"/>
          </a:solidFill>
          <a:ln w="9525">
            <a:noFill/>
            <a:miter lim="800000"/>
            <a:headEnd/>
            <a:tailEnd/>
          </a:ln>
        </p:spPr>
      </p:pic>
      <p:pic>
        <p:nvPicPr>
          <p:cNvPr id="2053" name="Picture 4" descr="letterhead"/>
          <p:cNvPicPr>
            <a:picLocks noChangeAspect="1" noChangeArrowheads="1"/>
          </p:cNvPicPr>
          <p:nvPr/>
        </p:nvPicPr>
        <p:blipFill>
          <a:blip r:embed="rId4" cstate="print"/>
          <a:srcRect/>
          <a:stretch>
            <a:fillRect/>
          </a:stretch>
        </p:blipFill>
        <p:spPr bwMode="auto">
          <a:xfrm>
            <a:off x="914400" y="304800"/>
            <a:ext cx="4953000" cy="649288"/>
          </a:xfrm>
          <a:prstGeom prst="rect">
            <a:avLst/>
          </a:prstGeom>
          <a:noFill/>
          <a:ln w="9525">
            <a:noFill/>
            <a:miter lim="800000"/>
            <a:headEnd/>
            <a:tailEnd/>
          </a:ln>
        </p:spPr>
      </p:pic>
      <p:pic>
        <p:nvPicPr>
          <p:cNvPr id="2054" name="Picture 16" descr="bluevert"/>
          <p:cNvPicPr>
            <a:picLocks noChangeAspect="1" noChangeArrowheads="1"/>
          </p:cNvPicPr>
          <p:nvPr/>
        </p:nvPicPr>
        <p:blipFill>
          <a:blip r:embed="rId5" cstate="print"/>
          <a:srcRect/>
          <a:stretch>
            <a:fillRect/>
          </a:stretch>
        </p:blipFill>
        <p:spPr bwMode="auto">
          <a:xfrm>
            <a:off x="0" y="3365500"/>
            <a:ext cx="1905000" cy="3492500"/>
          </a:xfrm>
          <a:prstGeom prst="rect">
            <a:avLst/>
          </a:prstGeom>
          <a:noFill/>
          <a:ln w="9525">
            <a:noFill/>
            <a:miter lim="800000"/>
            <a:headEnd/>
            <a:tailEnd/>
          </a:ln>
        </p:spPr>
      </p:pic>
      <p:sp>
        <p:nvSpPr>
          <p:cNvPr id="2055" name="Text Box 17"/>
          <p:cNvSpPr txBox="1">
            <a:spLocks noChangeArrowheads="1"/>
          </p:cNvSpPr>
          <p:nvPr/>
        </p:nvSpPr>
        <p:spPr bwMode="auto">
          <a:xfrm>
            <a:off x="0" y="2819400"/>
            <a:ext cx="1309688" cy="2308225"/>
          </a:xfrm>
          <a:prstGeom prst="rect">
            <a:avLst/>
          </a:prstGeom>
          <a:noFill/>
          <a:ln w="9525">
            <a:noFill/>
            <a:miter lim="800000"/>
            <a:headEnd/>
            <a:tailEnd/>
          </a:ln>
        </p:spPr>
        <p:txBody>
          <a:bodyPr wrap="none">
            <a:spAutoFit/>
          </a:bodyPr>
          <a:lstStyle/>
          <a:p>
            <a:r>
              <a:rPr lang="en-US">
                <a:solidFill>
                  <a:schemeClr val="bg1"/>
                </a:solidFill>
              </a:rPr>
              <a:t>My Texas </a:t>
            </a:r>
          </a:p>
          <a:p>
            <a:r>
              <a:rPr lang="en-US">
                <a:solidFill>
                  <a:schemeClr val="bg1"/>
                </a:solidFill>
              </a:rPr>
              <a:t>History</a:t>
            </a:r>
          </a:p>
          <a:p>
            <a:r>
              <a:rPr lang="en-US">
                <a:solidFill>
                  <a:schemeClr val="bg1"/>
                </a:solidFill>
              </a:rPr>
              <a:t>Notebook :</a:t>
            </a:r>
          </a:p>
          <a:p>
            <a:endParaRPr lang="en-US">
              <a:solidFill>
                <a:schemeClr val="bg1"/>
              </a:solidFill>
            </a:endParaRPr>
          </a:p>
          <a:p>
            <a:r>
              <a:rPr lang="en-US">
                <a:solidFill>
                  <a:schemeClr val="bg1"/>
                </a:solidFill>
              </a:rPr>
              <a:t>Explorers </a:t>
            </a:r>
          </a:p>
          <a:p>
            <a:r>
              <a:rPr lang="en-US">
                <a:solidFill>
                  <a:schemeClr val="bg1"/>
                </a:solidFill>
              </a:rPr>
              <a:t>Of Texas</a:t>
            </a:r>
          </a:p>
          <a:p>
            <a:endParaRPr lang="en-US">
              <a:solidFill>
                <a:schemeClr val="bg1"/>
              </a:solidFill>
              <a:latin typeface="Arial" charset="0"/>
            </a:endParaRPr>
          </a:p>
          <a:p>
            <a:endParaRPr lang="en-US">
              <a:solidFill>
                <a:schemeClr val="bg1"/>
              </a:solidFill>
              <a:latin typeface="Arial" charset="0"/>
            </a:endParaRPr>
          </a:p>
        </p:txBody>
      </p:sp>
      <p:sp>
        <p:nvSpPr>
          <p:cNvPr id="2056" name="TextBox 11"/>
          <p:cNvSpPr txBox="1">
            <a:spLocks noChangeArrowheads="1"/>
          </p:cNvSpPr>
          <p:nvPr/>
        </p:nvSpPr>
        <p:spPr bwMode="auto">
          <a:xfrm>
            <a:off x="1905000" y="2173288"/>
            <a:ext cx="6629400" cy="3846512"/>
          </a:xfrm>
          <a:prstGeom prst="rect">
            <a:avLst/>
          </a:prstGeom>
          <a:noFill/>
          <a:ln w="9525">
            <a:noFill/>
            <a:miter lim="800000"/>
            <a:headEnd/>
            <a:tailEnd/>
          </a:ln>
        </p:spPr>
        <p:txBody>
          <a:bodyPr>
            <a:spAutoFit/>
          </a:bodyPr>
          <a:lstStyle/>
          <a:p>
            <a:r>
              <a:rPr lang="en-US" sz="2800">
                <a:latin typeface="Comic Sans MS" pitchFamily="66" charset="0"/>
              </a:rPr>
              <a:t>Christopher Columbus</a:t>
            </a:r>
          </a:p>
          <a:p>
            <a:endParaRPr lang="en-US" sz="1600">
              <a:latin typeface="Comic Sans MS" pitchFamily="66" charset="0"/>
            </a:endParaRPr>
          </a:p>
          <a:p>
            <a:r>
              <a:rPr lang="en-US" sz="2000">
                <a:latin typeface="Comic Sans MS" pitchFamily="66" charset="0"/>
              </a:rPr>
              <a:t>In 1492, Christopher Columbus left Spain after being given permission to sail to India from King Ferdinand and Queen Isabella.  His purpose was to find a new trade route to India and to bring back spices from India.  Spices were as valuable as gold.  On his way across the Atlantic Ocean, Columbus sailed to a new land and met new people which he called “Indians” thinking he had landed in India.  Because of Columbus, a new age of exploration of North America began.</a:t>
            </a:r>
          </a:p>
          <a:p>
            <a:endParaRPr lang="en-US" sz="2000">
              <a:latin typeface="Comic Sans MS" pitchFamily="66" charset="0"/>
            </a:endParaRPr>
          </a:p>
        </p:txBody>
      </p:sp>
      <p:pic>
        <p:nvPicPr>
          <p:cNvPr id="2057" name="Picture 28" descr="columbus"/>
          <p:cNvPicPr>
            <a:picLocks noChangeAspect="1" noChangeArrowheads="1"/>
          </p:cNvPicPr>
          <p:nvPr/>
        </p:nvPicPr>
        <p:blipFill>
          <a:blip r:embed="rId6" cstate="print"/>
          <a:srcRect/>
          <a:stretch>
            <a:fillRect/>
          </a:stretch>
        </p:blipFill>
        <p:spPr bwMode="auto">
          <a:xfrm>
            <a:off x="6553200" y="639763"/>
            <a:ext cx="1624013" cy="2103437"/>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5" descr="fill"/>
          <p:cNvPicPr>
            <a:picLocks noChangeAspect="1" noChangeArrowheads="1"/>
          </p:cNvPicPr>
          <p:nvPr/>
        </p:nvPicPr>
        <p:blipFill>
          <a:blip r:embed="rId2" cstate="print"/>
          <a:srcRect/>
          <a:stretch>
            <a:fillRect/>
          </a:stretch>
        </p:blipFill>
        <p:spPr bwMode="auto">
          <a:xfrm>
            <a:off x="1905000" y="0"/>
            <a:ext cx="7239000" cy="301625"/>
          </a:xfrm>
          <a:prstGeom prst="rect">
            <a:avLst/>
          </a:prstGeom>
          <a:solidFill>
            <a:srgbClr val="000066"/>
          </a:solidFill>
          <a:ln w="9525">
            <a:noFill/>
            <a:miter lim="800000"/>
            <a:headEnd/>
            <a:tailEnd/>
          </a:ln>
        </p:spPr>
      </p:pic>
      <p:sp>
        <p:nvSpPr>
          <p:cNvPr id="3075" name="Text Box 10"/>
          <p:cNvSpPr txBox="1">
            <a:spLocks noChangeArrowheads="1"/>
          </p:cNvSpPr>
          <p:nvPr/>
        </p:nvSpPr>
        <p:spPr bwMode="auto">
          <a:xfrm>
            <a:off x="2971800" y="6400800"/>
            <a:ext cx="4679950" cy="366713"/>
          </a:xfrm>
          <a:prstGeom prst="rect">
            <a:avLst/>
          </a:prstGeom>
          <a:noFill/>
          <a:ln w="9525">
            <a:noFill/>
            <a:miter lim="800000"/>
            <a:headEnd/>
            <a:tailEnd/>
          </a:ln>
        </p:spPr>
        <p:txBody>
          <a:bodyPr>
            <a:spAutoFit/>
          </a:bodyPr>
          <a:lstStyle/>
          <a:p>
            <a:pPr algn="ctr"/>
            <a:r>
              <a:rPr lang="en-US">
                <a:solidFill>
                  <a:srgbClr val="CC0000"/>
                </a:solidFill>
              </a:rPr>
              <a:t>University of North Texas Libraries</a:t>
            </a:r>
          </a:p>
        </p:txBody>
      </p:sp>
      <p:pic>
        <p:nvPicPr>
          <p:cNvPr id="3076" name="Picture 14" descr="tejas"/>
          <p:cNvPicPr>
            <a:picLocks noChangeAspect="1" noChangeArrowheads="1"/>
          </p:cNvPicPr>
          <p:nvPr/>
        </p:nvPicPr>
        <p:blipFill>
          <a:blip r:embed="rId3" cstate="print"/>
          <a:srcRect/>
          <a:stretch>
            <a:fillRect/>
          </a:stretch>
        </p:blipFill>
        <p:spPr bwMode="auto">
          <a:xfrm>
            <a:off x="0" y="0"/>
            <a:ext cx="1905000" cy="5143500"/>
          </a:xfrm>
          <a:prstGeom prst="rect">
            <a:avLst/>
          </a:prstGeom>
          <a:solidFill>
            <a:srgbClr val="000066"/>
          </a:solidFill>
          <a:ln w="9525">
            <a:noFill/>
            <a:miter lim="800000"/>
            <a:headEnd/>
            <a:tailEnd/>
          </a:ln>
        </p:spPr>
      </p:pic>
      <p:pic>
        <p:nvPicPr>
          <p:cNvPr id="3077" name="Picture 4" descr="letterhead"/>
          <p:cNvPicPr>
            <a:picLocks noChangeAspect="1" noChangeArrowheads="1"/>
          </p:cNvPicPr>
          <p:nvPr/>
        </p:nvPicPr>
        <p:blipFill>
          <a:blip r:embed="rId4" cstate="print"/>
          <a:srcRect/>
          <a:stretch>
            <a:fillRect/>
          </a:stretch>
        </p:blipFill>
        <p:spPr bwMode="auto">
          <a:xfrm>
            <a:off x="914400" y="304800"/>
            <a:ext cx="4953000" cy="649288"/>
          </a:xfrm>
          <a:prstGeom prst="rect">
            <a:avLst/>
          </a:prstGeom>
          <a:noFill/>
          <a:ln w="9525">
            <a:noFill/>
            <a:miter lim="800000"/>
            <a:headEnd/>
            <a:tailEnd/>
          </a:ln>
        </p:spPr>
      </p:pic>
      <p:pic>
        <p:nvPicPr>
          <p:cNvPr id="3078" name="Picture 16" descr="bluevert"/>
          <p:cNvPicPr>
            <a:picLocks noChangeAspect="1" noChangeArrowheads="1"/>
          </p:cNvPicPr>
          <p:nvPr/>
        </p:nvPicPr>
        <p:blipFill>
          <a:blip r:embed="rId5" cstate="print"/>
          <a:srcRect/>
          <a:stretch>
            <a:fillRect/>
          </a:stretch>
        </p:blipFill>
        <p:spPr bwMode="auto">
          <a:xfrm>
            <a:off x="0" y="3365500"/>
            <a:ext cx="1905000" cy="3492500"/>
          </a:xfrm>
          <a:prstGeom prst="rect">
            <a:avLst/>
          </a:prstGeom>
          <a:noFill/>
          <a:ln w="9525">
            <a:noFill/>
            <a:miter lim="800000"/>
            <a:headEnd/>
            <a:tailEnd/>
          </a:ln>
        </p:spPr>
      </p:pic>
      <p:sp>
        <p:nvSpPr>
          <p:cNvPr id="3079" name="Text Box 17"/>
          <p:cNvSpPr txBox="1">
            <a:spLocks noChangeArrowheads="1"/>
          </p:cNvSpPr>
          <p:nvPr/>
        </p:nvSpPr>
        <p:spPr bwMode="auto">
          <a:xfrm>
            <a:off x="0" y="2819400"/>
            <a:ext cx="1309688" cy="2308225"/>
          </a:xfrm>
          <a:prstGeom prst="rect">
            <a:avLst/>
          </a:prstGeom>
          <a:noFill/>
          <a:ln w="9525">
            <a:noFill/>
            <a:miter lim="800000"/>
            <a:headEnd/>
            <a:tailEnd/>
          </a:ln>
        </p:spPr>
        <p:txBody>
          <a:bodyPr wrap="none">
            <a:spAutoFit/>
          </a:bodyPr>
          <a:lstStyle/>
          <a:p>
            <a:r>
              <a:rPr lang="en-US">
                <a:solidFill>
                  <a:schemeClr val="bg1"/>
                </a:solidFill>
              </a:rPr>
              <a:t>My Texas </a:t>
            </a:r>
          </a:p>
          <a:p>
            <a:r>
              <a:rPr lang="en-US">
                <a:solidFill>
                  <a:schemeClr val="bg1"/>
                </a:solidFill>
              </a:rPr>
              <a:t>History</a:t>
            </a:r>
          </a:p>
          <a:p>
            <a:r>
              <a:rPr lang="en-US">
                <a:solidFill>
                  <a:schemeClr val="bg1"/>
                </a:solidFill>
              </a:rPr>
              <a:t>Notebook :</a:t>
            </a:r>
          </a:p>
          <a:p>
            <a:endParaRPr lang="en-US">
              <a:solidFill>
                <a:schemeClr val="bg1"/>
              </a:solidFill>
            </a:endParaRPr>
          </a:p>
          <a:p>
            <a:r>
              <a:rPr lang="en-US">
                <a:solidFill>
                  <a:schemeClr val="bg1"/>
                </a:solidFill>
              </a:rPr>
              <a:t>Explorers </a:t>
            </a:r>
          </a:p>
          <a:p>
            <a:r>
              <a:rPr lang="en-US">
                <a:solidFill>
                  <a:schemeClr val="bg1"/>
                </a:solidFill>
              </a:rPr>
              <a:t>Of Texas</a:t>
            </a:r>
          </a:p>
          <a:p>
            <a:endParaRPr lang="en-US">
              <a:solidFill>
                <a:schemeClr val="bg1"/>
              </a:solidFill>
              <a:latin typeface="Arial" charset="0"/>
            </a:endParaRPr>
          </a:p>
          <a:p>
            <a:endParaRPr lang="en-US">
              <a:solidFill>
                <a:schemeClr val="bg1"/>
              </a:solidFill>
              <a:latin typeface="Arial" charset="0"/>
            </a:endParaRPr>
          </a:p>
        </p:txBody>
      </p:sp>
      <p:sp>
        <p:nvSpPr>
          <p:cNvPr id="3080" name="TextBox 11"/>
          <p:cNvSpPr txBox="1">
            <a:spLocks noChangeArrowheads="1"/>
          </p:cNvSpPr>
          <p:nvPr/>
        </p:nvSpPr>
        <p:spPr bwMode="auto">
          <a:xfrm>
            <a:off x="2362200" y="2032000"/>
            <a:ext cx="5715000" cy="2616200"/>
          </a:xfrm>
          <a:prstGeom prst="rect">
            <a:avLst/>
          </a:prstGeom>
          <a:noFill/>
          <a:ln w="9525">
            <a:noFill/>
            <a:miter lim="800000"/>
            <a:headEnd/>
            <a:tailEnd/>
          </a:ln>
        </p:spPr>
        <p:txBody>
          <a:bodyPr>
            <a:spAutoFit/>
          </a:bodyPr>
          <a:lstStyle/>
          <a:p>
            <a:r>
              <a:rPr lang="en-US" sz="2800">
                <a:latin typeface="Comic Sans MS" pitchFamily="66" charset="0"/>
              </a:rPr>
              <a:t>Alonso Alvarez de Piñeda</a:t>
            </a:r>
          </a:p>
          <a:p>
            <a:endParaRPr lang="en-US" sz="1600">
              <a:latin typeface="Comic Sans MS" pitchFamily="66" charset="0"/>
            </a:endParaRPr>
          </a:p>
          <a:p>
            <a:r>
              <a:rPr lang="en-US" sz="2000"/>
              <a:t>The year 1519 was very important for Alonso Alvarez de Piñeda and for Texas.  Piñeda sailed along the Texas coast toward Mexico.  During his journey, he created the first maps and charts of the coast.  Because of Piñeda, future explorers knew where to sail to get to Texas.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2" descr="cabezasketch"/>
          <p:cNvPicPr>
            <a:picLocks noChangeAspect="1" noChangeArrowheads="1"/>
          </p:cNvPicPr>
          <p:nvPr/>
        </p:nvPicPr>
        <p:blipFill>
          <a:blip r:embed="rId2" cstate="print"/>
          <a:srcRect/>
          <a:stretch>
            <a:fillRect/>
          </a:stretch>
        </p:blipFill>
        <p:spPr bwMode="auto">
          <a:xfrm>
            <a:off x="6934200" y="457200"/>
            <a:ext cx="1676400" cy="2820988"/>
          </a:xfrm>
          <a:prstGeom prst="rect">
            <a:avLst/>
          </a:prstGeom>
          <a:noFill/>
          <a:ln w="9525" algn="in">
            <a:noFill/>
            <a:miter lim="800000"/>
            <a:headEnd/>
            <a:tailEnd/>
          </a:ln>
        </p:spPr>
      </p:pic>
      <p:pic>
        <p:nvPicPr>
          <p:cNvPr id="4099" name="Picture 5" descr="fill"/>
          <p:cNvPicPr>
            <a:picLocks noChangeAspect="1" noChangeArrowheads="1"/>
          </p:cNvPicPr>
          <p:nvPr/>
        </p:nvPicPr>
        <p:blipFill>
          <a:blip r:embed="rId3" cstate="print"/>
          <a:srcRect/>
          <a:stretch>
            <a:fillRect/>
          </a:stretch>
        </p:blipFill>
        <p:spPr bwMode="auto">
          <a:xfrm>
            <a:off x="1905000" y="0"/>
            <a:ext cx="7239000" cy="301625"/>
          </a:xfrm>
          <a:prstGeom prst="rect">
            <a:avLst/>
          </a:prstGeom>
          <a:solidFill>
            <a:srgbClr val="000066"/>
          </a:solidFill>
          <a:ln w="9525">
            <a:noFill/>
            <a:miter lim="800000"/>
            <a:headEnd/>
            <a:tailEnd/>
          </a:ln>
        </p:spPr>
      </p:pic>
      <p:sp>
        <p:nvSpPr>
          <p:cNvPr id="4100" name="Text Box 10"/>
          <p:cNvSpPr txBox="1">
            <a:spLocks noChangeArrowheads="1"/>
          </p:cNvSpPr>
          <p:nvPr/>
        </p:nvSpPr>
        <p:spPr bwMode="auto">
          <a:xfrm>
            <a:off x="2971800" y="6400800"/>
            <a:ext cx="4679950" cy="366713"/>
          </a:xfrm>
          <a:prstGeom prst="rect">
            <a:avLst/>
          </a:prstGeom>
          <a:noFill/>
          <a:ln w="9525">
            <a:noFill/>
            <a:miter lim="800000"/>
            <a:headEnd/>
            <a:tailEnd/>
          </a:ln>
        </p:spPr>
        <p:txBody>
          <a:bodyPr>
            <a:spAutoFit/>
          </a:bodyPr>
          <a:lstStyle/>
          <a:p>
            <a:pPr algn="ctr"/>
            <a:r>
              <a:rPr lang="en-US">
                <a:solidFill>
                  <a:srgbClr val="CC0000"/>
                </a:solidFill>
              </a:rPr>
              <a:t>University of North Texas Libraries</a:t>
            </a:r>
          </a:p>
        </p:txBody>
      </p:sp>
      <p:pic>
        <p:nvPicPr>
          <p:cNvPr id="4101" name="Picture 14" descr="tejas"/>
          <p:cNvPicPr>
            <a:picLocks noChangeAspect="1" noChangeArrowheads="1"/>
          </p:cNvPicPr>
          <p:nvPr/>
        </p:nvPicPr>
        <p:blipFill>
          <a:blip r:embed="rId4" cstate="print"/>
          <a:srcRect/>
          <a:stretch>
            <a:fillRect/>
          </a:stretch>
        </p:blipFill>
        <p:spPr bwMode="auto">
          <a:xfrm>
            <a:off x="0" y="0"/>
            <a:ext cx="1905000" cy="5143500"/>
          </a:xfrm>
          <a:prstGeom prst="rect">
            <a:avLst/>
          </a:prstGeom>
          <a:solidFill>
            <a:srgbClr val="000066"/>
          </a:solidFill>
          <a:ln w="9525">
            <a:noFill/>
            <a:miter lim="800000"/>
            <a:headEnd/>
            <a:tailEnd/>
          </a:ln>
        </p:spPr>
      </p:pic>
      <p:pic>
        <p:nvPicPr>
          <p:cNvPr id="4102" name="Picture 4" descr="letterhead"/>
          <p:cNvPicPr>
            <a:picLocks noChangeAspect="1" noChangeArrowheads="1"/>
          </p:cNvPicPr>
          <p:nvPr/>
        </p:nvPicPr>
        <p:blipFill>
          <a:blip r:embed="rId5" cstate="print"/>
          <a:srcRect/>
          <a:stretch>
            <a:fillRect/>
          </a:stretch>
        </p:blipFill>
        <p:spPr bwMode="auto">
          <a:xfrm>
            <a:off x="914400" y="304800"/>
            <a:ext cx="4953000" cy="649288"/>
          </a:xfrm>
          <a:prstGeom prst="rect">
            <a:avLst/>
          </a:prstGeom>
          <a:noFill/>
          <a:ln w="9525">
            <a:noFill/>
            <a:miter lim="800000"/>
            <a:headEnd/>
            <a:tailEnd/>
          </a:ln>
        </p:spPr>
      </p:pic>
      <p:pic>
        <p:nvPicPr>
          <p:cNvPr id="4103" name="Picture 16" descr="bluevert"/>
          <p:cNvPicPr>
            <a:picLocks noChangeAspect="1" noChangeArrowheads="1"/>
          </p:cNvPicPr>
          <p:nvPr/>
        </p:nvPicPr>
        <p:blipFill>
          <a:blip r:embed="rId6" cstate="print"/>
          <a:srcRect/>
          <a:stretch>
            <a:fillRect/>
          </a:stretch>
        </p:blipFill>
        <p:spPr bwMode="auto">
          <a:xfrm>
            <a:off x="0" y="3365500"/>
            <a:ext cx="1905000" cy="3492500"/>
          </a:xfrm>
          <a:prstGeom prst="rect">
            <a:avLst/>
          </a:prstGeom>
          <a:noFill/>
          <a:ln w="9525">
            <a:noFill/>
            <a:miter lim="800000"/>
            <a:headEnd/>
            <a:tailEnd/>
          </a:ln>
        </p:spPr>
      </p:pic>
      <p:sp>
        <p:nvSpPr>
          <p:cNvPr id="4104" name="Text Box 17"/>
          <p:cNvSpPr txBox="1">
            <a:spLocks noChangeArrowheads="1"/>
          </p:cNvSpPr>
          <p:nvPr/>
        </p:nvSpPr>
        <p:spPr bwMode="auto">
          <a:xfrm>
            <a:off x="0" y="2819400"/>
            <a:ext cx="1309688" cy="2308225"/>
          </a:xfrm>
          <a:prstGeom prst="rect">
            <a:avLst/>
          </a:prstGeom>
          <a:noFill/>
          <a:ln w="9525">
            <a:noFill/>
            <a:miter lim="800000"/>
            <a:headEnd/>
            <a:tailEnd/>
          </a:ln>
        </p:spPr>
        <p:txBody>
          <a:bodyPr wrap="none">
            <a:spAutoFit/>
          </a:bodyPr>
          <a:lstStyle/>
          <a:p>
            <a:r>
              <a:rPr lang="en-US">
                <a:solidFill>
                  <a:schemeClr val="bg1"/>
                </a:solidFill>
              </a:rPr>
              <a:t>My Texas </a:t>
            </a:r>
          </a:p>
          <a:p>
            <a:r>
              <a:rPr lang="en-US">
                <a:solidFill>
                  <a:schemeClr val="bg1"/>
                </a:solidFill>
              </a:rPr>
              <a:t>History</a:t>
            </a:r>
          </a:p>
          <a:p>
            <a:r>
              <a:rPr lang="en-US">
                <a:solidFill>
                  <a:schemeClr val="bg1"/>
                </a:solidFill>
              </a:rPr>
              <a:t>Notebook :</a:t>
            </a:r>
          </a:p>
          <a:p>
            <a:endParaRPr lang="en-US">
              <a:solidFill>
                <a:schemeClr val="bg1"/>
              </a:solidFill>
            </a:endParaRPr>
          </a:p>
          <a:p>
            <a:r>
              <a:rPr lang="en-US">
                <a:solidFill>
                  <a:schemeClr val="bg1"/>
                </a:solidFill>
              </a:rPr>
              <a:t>Explorers </a:t>
            </a:r>
          </a:p>
          <a:p>
            <a:r>
              <a:rPr lang="en-US">
                <a:solidFill>
                  <a:schemeClr val="bg1"/>
                </a:solidFill>
              </a:rPr>
              <a:t>Of Texas</a:t>
            </a:r>
          </a:p>
          <a:p>
            <a:endParaRPr lang="en-US">
              <a:solidFill>
                <a:schemeClr val="bg1"/>
              </a:solidFill>
              <a:latin typeface="Arial" charset="0"/>
            </a:endParaRPr>
          </a:p>
          <a:p>
            <a:endParaRPr lang="en-US">
              <a:solidFill>
                <a:schemeClr val="bg1"/>
              </a:solidFill>
              <a:latin typeface="Arial" charset="0"/>
            </a:endParaRPr>
          </a:p>
        </p:txBody>
      </p:sp>
      <p:sp>
        <p:nvSpPr>
          <p:cNvPr id="4105" name="TextBox 11"/>
          <p:cNvSpPr txBox="1">
            <a:spLocks noChangeArrowheads="1"/>
          </p:cNvSpPr>
          <p:nvPr/>
        </p:nvSpPr>
        <p:spPr bwMode="auto">
          <a:xfrm>
            <a:off x="2057400" y="990600"/>
            <a:ext cx="4876800" cy="5816600"/>
          </a:xfrm>
          <a:prstGeom prst="rect">
            <a:avLst/>
          </a:prstGeom>
          <a:noFill/>
          <a:ln w="9525">
            <a:noFill/>
            <a:miter lim="800000"/>
            <a:headEnd/>
            <a:tailEnd/>
          </a:ln>
        </p:spPr>
        <p:txBody>
          <a:bodyPr>
            <a:spAutoFit/>
          </a:bodyPr>
          <a:lstStyle/>
          <a:p>
            <a:r>
              <a:rPr lang="en-US" sz="2800">
                <a:latin typeface="Comic Sans MS" pitchFamily="66" charset="0"/>
              </a:rPr>
              <a:t>Álvar Núñez Cabeza de Vaca</a:t>
            </a:r>
          </a:p>
          <a:p>
            <a:endParaRPr lang="en-US" sz="1600">
              <a:latin typeface="Comic Sans MS" pitchFamily="66" charset="0"/>
            </a:endParaRPr>
          </a:p>
          <a:p>
            <a:r>
              <a:rPr lang="en-US" sz="2000">
                <a:latin typeface="Comic Sans MS" pitchFamily="66" charset="0"/>
              </a:rPr>
              <a:t>One of the most amazing journeys took place in Texas.  In 1529, Cabeza de Vaca crashed on Galveston Island because of a hurricane.  He was captured by an Indian tribe and almost became a slave.  Luckily, Cabeza de Vaca knew enough about medicine that he was able to heal many Indians.  He became known among the tribe as a “medicine man.”  When he made it to Mexico he told others about many wonderful cities made of gold.  Who would be the first explorer to find and capture these rich cities? </a:t>
            </a:r>
          </a:p>
          <a:p>
            <a:endParaRPr lang="en-US" sz="2000">
              <a:latin typeface="Comic Sans MS" pitchFamily="66" charset="0"/>
            </a:endParaRPr>
          </a:p>
        </p:txBody>
      </p:sp>
      <p:pic>
        <p:nvPicPr>
          <p:cNvPr id="4106" name="Picture 10" descr="cabeza.jpg"/>
          <p:cNvPicPr>
            <a:picLocks noChangeAspect="1"/>
          </p:cNvPicPr>
          <p:nvPr/>
        </p:nvPicPr>
        <p:blipFill>
          <a:blip r:embed="rId7" cstate="print"/>
          <a:srcRect/>
          <a:stretch>
            <a:fillRect/>
          </a:stretch>
        </p:blipFill>
        <p:spPr bwMode="auto">
          <a:xfrm>
            <a:off x="6937375" y="3519488"/>
            <a:ext cx="1978025" cy="2728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5" descr="fill"/>
          <p:cNvPicPr>
            <a:picLocks noChangeAspect="1" noChangeArrowheads="1"/>
          </p:cNvPicPr>
          <p:nvPr/>
        </p:nvPicPr>
        <p:blipFill>
          <a:blip r:embed="rId2" cstate="print"/>
          <a:srcRect/>
          <a:stretch>
            <a:fillRect/>
          </a:stretch>
        </p:blipFill>
        <p:spPr bwMode="auto">
          <a:xfrm>
            <a:off x="1905000" y="0"/>
            <a:ext cx="7239000" cy="301625"/>
          </a:xfrm>
          <a:prstGeom prst="rect">
            <a:avLst/>
          </a:prstGeom>
          <a:solidFill>
            <a:srgbClr val="000066"/>
          </a:solidFill>
          <a:ln w="9525">
            <a:noFill/>
            <a:miter lim="800000"/>
            <a:headEnd/>
            <a:tailEnd/>
          </a:ln>
        </p:spPr>
      </p:pic>
      <p:sp>
        <p:nvSpPr>
          <p:cNvPr id="5123" name="Text Box 10"/>
          <p:cNvSpPr txBox="1">
            <a:spLocks noChangeArrowheads="1"/>
          </p:cNvSpPr>
          <p:nvPr/>
        </p:nvSpPr>
        <p:spPr bwMode="auto">
          <a:xfrm>
            <a:off x="2971800" y="6400800"/>
            <a:ext cx="4679950" cy="366713"/>
          </a:xfrm>
          <a:prstGeom prst="rect">
            <a:avLst/>
          </a:prstGeom>
          <a:noFill/>
          <a:ln w="9525">
            <a:noFill/>
            <a:miter lim="800000"/>
            <a:headEnd/>
            <a:tailEnd/>
          </a:ln>
        </p:spPr>
        <p:txBody>
          <a:bodyPr>
            <a:spAutoFit/>
          </a:bodyPr>
          <a:lstStyle/>
          <a:p>
            <a:pPr algn="ctr"/>
            <a:r>
              <a:rPr lang="en-US">
                <a:solidFill>
                  <a:srgbClr val="CC0000"/>
                </a:solidFill>
              </a:rPr>
              <a:t>University of North Texas Libraries</a:t>
            </a:r>
          </a:p>
        </p:txBody>
      </p:sp>
      <p:pic>
        <p:nvPicPr>
          <p:cNvPr id="5124" name="Picture 14" descr="tejas"/>
          <p:cNvPicPr>
            <a:picLocks noChangeAspect="1" noChangeArrowheads="1"/>
          </p:cNvPicPr>
          <p:nvPr/>
        </p:nvPicPr>
        <p:blipFill>
          <a:blip r:embed="rId3" cstate="print"/>
          <a:srcRect/>
          <a:stretch>
            <a:fillRect/>
          </a:stretch>
        </p:blipFill>
        <p:spPr bwMode="auto">
          <a:xfrm>
            <a:off x="0" y="0"/>
            <a:ext cx="1905000" cy="5143500"/>
          </a:xfrm>
          <a:prstGeom prst="rect">
            <a:avLst/>
          </a:prstGeom>
          <a:solidFill>
            <a:srgbClr val="000066"/>
          </a:solidFill>
          <a:ln w="9525">
            <a:noFill/>
            <a:miter lim="800000"/>
            <a:headEnd/>
            <a:tailEnd/>
          </a:ln>
        </p:spPr>
      </p:pic>
      <p:pic>
        <p:nvPicPr>
          <p:cNvPr id="5125" name="Picture 4" descr="letterhead"/>
          <p:cNvPicPr>
            <a:picLocks noChangeAspect="1" noChangeArrowheads="1"/>
          </p:cNvPicPr>
          <p:nvPr/>
        </p:nvPicPr>
        <p:blipFill>
          <a:blip r:embed="rId4" cstate="print"/>
          <a:srcRect/>
          <a:stretch>
            <a:fillRect/>
          </a:stretch>
        </p:blipFill>
        <p:spPr bwMode="auto">
          <a:xfrm>
            <a:off x="914400" y="304800"/>
            <a:ext cx="4953000" cy="649288"/>
          </a:xfrm>
          <a:prstGeom prst="rect">
            <a:avLst/>
          </a:prstGeom>
          <a:noFill/>
          <a:ln w="9525">
            <a:noFill/>
            <a:miter lim="800000"/>
            <a:headEnd/>
            <a:tailEnd/>
          </a:ln>
        </p:spPr>
      </p:pic>
      <p:pic>
        <p:nvPicPr>
          <p:cNvPr id="5126" name="Picture 16" descr="bluevert"/>
          <p:cNvPicPr>
            <a:picLocks noChangeAspect="1" noChangeArrowheads="1"/>
          </p:cNvPicPr>
          <p:nvPr/>
        </p:nvPicPr>
        <p:blipFill>
          <a:blip r:embed="rId5" cstate="print"/>
          <a:srcRect/>
          <a:stretch>
            <a:fillRect/>
          </a:stretch>
        </p:blipFill>
        <p:spPr bwMode="auto">
          <a:xfrm>
            <a:off x="0" y="3365500"/>
            <a:ext cx="1905000" cy="3492500"/>
          </a:xfrm>
          <a:prstGeom prst="rect">
            <a:avLst/>
          </a:prstGeom>
          <a:noFill/>
          <a:ln w="9525">
            <a:noFill/>
            <a:miter lim="800000"/>
            <a:headEnd/>
            <a:tailEnd/>
          </a:ln>
        </p:spPr>
      </p:pic>
      <p:sp>
        <p:nvSpPr>
          <p:cNvPr id="5127" name="Text Box 17"/>
          <p:cNvSpPr txBox="1">
            <a:spLocks noChangeArrowheads="1"/>
          </p:cNvSpPr>
          <p:nvPr/>
        </p:nvSpPr>
        <p:spPr bwMode="auto">
          <a:xfrm>
            <a:off x="0" y="2819400"/>
            <a:ext cx="1309688" cy="2308225"/>
          </a:xfrm>
          <a:prstGeom prst="rect">
            <a:avLst/>
          </a:prstGeom>
          <a:noFill/>
          <a:ln w="9525">
            <a:noFill/>
            <a:miter lim="800000"/>
            <a:headEnd/>
            <a:tailEnd/>
          </a:ln>
        </p:spPr>
        <p:txBody>
          <a:bodyPr wrap="none">
            <a:spAutoFit/>
          </a:bodyPr>
          <a:lstStyle/>
          <a:p>
            <a:r>
              <a:rPr lang="en-US">
                <a:solidFill>
                  <a:schemeClr val="bg1"/>
                </a:solidFill>
              </a:rPr>
              <a:t>My Texas </a:t>
            </a:r>
          </a:p>
          <a:p>
            <a:r>
              <a:rPr lang="en-US">
                <a:solidFill>
                  <a:schemeClr val="bg1"/>
                </a:solidFill>
              </a:rPr>
              <a:t>History</a:t>
            </a:r>
          </a:p>
          <a:p>
            <a:r>
              <a:rPr lang="en-US">
                <a:solidFill>
                  <a:schemeClr val="bg1"/>
                </a:solidFill>
              </a:rPr>
              <a:t>Notebook :</a:t>
            </a:r>
          </a:p>
          <a:p>
            <a:endParaRPr lang="en-US">
              <a:solidFill>
                <a:schemeClr val="bg1"/>
              </a:solidFill>
            </a:endParaRPr>
          </a:p>
          <a:p>
            <a:r>
              <a:rPr lang="en-US">
                <a:solidFill>
                  <a:schemeClr val="bg1"/>
                </a:solidFill>
              </a:rPr>
              <a:t>Explorers </a:t>
            </a:r>
          </a:p>
          <a:p>
            <a:r>
              <a:rPr lang="en-US">
                <a:solidFill>
                  <a:schemeClr val="bg1"/>
                </a:solidFill>
              </a:rPr>
              <a:t>Of Texas</a:t>
            </a:r>
          </a:p>
          <a:p>
            <a:endParaRPr lang="en-US">
              <a:solidFill>
                <a:schemeClr val="bg1"/>
              </a:solidFill>
              <a:latin typeface="Arial" charset="0"/>
            </a:endParaRPr>
          </a:p>
          <a:p>
            <a:endParaRPr lang="en-US">
              <a:solidFill>
                <a:schemeClr val="bg1"/>
              </a:solidFill>
              <a:latin typeface="Arial" charset="0"/>
            </a:endParaRPr>
          </a:p>
        </p:txBody>
      </p:sp>
      <p:sp>
        <p:nvSpPr>
          <p:cNvPr id="5128" name="TextBox 11"/>
          <p:cNvSpPr txBox="1">
            <a:spLocks noChangeArrowheads="1"/>
          </p:cNvSpPr>
          <p:nvPr/>
        </p:nvSpPr>
        <p:spPr bwMode="auto">
          <a:xfrm>
            <a:off x="2057400" y="1944688"/>
            <a:ext cx="6629400" cy="4462462"/>
          </a:xfrm>
          <a:prstGeom prst="rect">
            <a:avLst/>
          </a:prstGeom>
          <a:noFill/>
          <a:ln w="9525">
            <a:noFill/>
            <a:miter lim="800000"/>
            <a:headEnd/>
            <a:tailEnd/>
          </a:ln>
        </p:spPr>
        <p:txBody>
          <a:bodyPr>
            <a:spAutoFit/>
          </a:bodyPr>
          <a:lstStyle/>
          <a:p>
            <a:r>
              <a:rPr lang="en-US" sz="2800">
                <a:latin typeface="Comic Sans MS" pitchFamily="66" charset="0"/>
              </a:rPr>
              <a:t>Francisco Vásquez </a:t>
            </a:r>
          </a:p>
          <a:p>
            <a:r>
              <a:rPr lang="en-US" sz="2800">
                <a:latin typeface="Comic Sans MS" pitchFamily="66" charset="0"/>
              </a:rPr>
              <a:t>de Coronado </a:t>
            </a:r>
          </a:p>
          <a:p>
            <a:endParaRPr lang="en-US" sz="2800">
              <a:latin typeface="Comic Sans MS" pitchFamily="66" charset="0"/>
            </a:endParaRPr>
          </a:p>
          <a:p>
            <a:r>
              <a:rPr lang="en-US" sz="2000">
                <a:latin typeface="Comic Sans MS" pitchFamily="66" charset="0"/>
              </a:rPr>
              <a:t>Gold!  In 1540, Francisco Vásquez de Coronado was placed in charge of a great search to find the City of Gold.  With 1,000 men, 1,500 horses, mules, wagons, cooks and farm animals, Coronado and his group headed north.  When Coronado thought he found the City of Gold, it was only mud bricks reflecting the sun, making it look bright and shiny.  The city was really an Indian village.  Coronado  did not give up.  He kept searching and found more villages and people as he went.</a:t>
            </a:r>
          </a:p>
        </p:txBody>
      </p:sp>
      <p:pic>
        <p:nvPicPr>
          <p:cNvPr id="5129" name="Picture 2" descr="coronadoasketch"/>
          <p:cNvPicPr>
            <a:picLocks noChangeAspect="1" noChangeArrowheads="1"/>
          </p:cNvPicPr>
          <p:nvPr/>
        </p:nvPicPr>
        <p:blipFill>
          <a:blip r:embed="rId6" cstate="print"/>
          <a:srcRect/>
          <a:stretch>
            <a:fillRect/>
          </a:stretch>
        </p:blipFill>
        <p:spPr bwMode="auto">
          <a:xfrm>
            <a:off x="6324600" y="817563"/>
            <a:ext cx="1954213" cy="2230437"/>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5" descr="fill"/>
          <p:cNvPicPr>
            <a:picLocks noChangeAspect="1" noChangeArrowheads="1"/>
          </p:cNvPicPr>
          <p:nvPr/>
        </p:nvPicPr>
        <p:blipFill>
          <a:blip r:embed="rId2" cstate="print"/>
          <a:srcRect/>
          <a:stretch>
            <a:fillRect/>
          </a:stretch>
        </p:blipFill>
        <p:spPr bwMode="auto">
          <a:xfrm>
            <a:off x="1905000" y="0"/>
            <a:ext cx="7239000" cy="301625"/>
          </a:xfrm>
          <a:prstGeom prst="rect">
            <a:avLst/>
          </a:prstGeom>
          <a:solidFill>
            <a:srgbClr val="000066"/>
          </a:solidFill>
          <a:ln w="9525">
            <a:noFill/>
            <a:miter lim="800000"/>
            <a:headEnd/>
            <a:tailEnd/>
          </a:ln>
        </p:spPr>
      </p:pic>
      <p:sp>
        <p:nvSpPr>
          <p:cNvPr id="6147" name="Text Box 10"/>
          <p:cNvSpPr txBox="1">
            <a:spLocks noChangeArrowheads="1"/>
          </p:cNvSpPr>
          <p:nvPr/>
        </p:nvSpPr>
        <p:spPr bwMode="auto">
          <a:xfrm>
            <a:off x="2971800" y="6400800"/>
            <a:ext cx="4679950" cy="366713"/>
          </a:xfrm>
          <a:prstGeom prst="rect">
            <a:avLst/>
          </a:prstGeom>
          <a:noFill/>
          <a:ln w="9525">
            <a:noFill/>
            <a:miter lim="800000"/>
            <a:headEnd/>
            <a:tailEnd/>
          </a:ln>
        </p:spPr>
        <p:txBody>
          <a:bodyPr>
            <a:spAutoFit/>
          </a:bodyPr>
          <a:lstStyle/>
          <a:p>
            <a:pPr algn="ctr"/>
            <a:r>
              <a:rPr lang="en-US">
                <a:solidFill>
                  <a:srgbClr val="CC0000"/>
                </a:solidFill>
              </a:rPr>
              <a:t>University of North Texas Libraries</a:t>
            </a:r>
          </a:p>
        </p:txBody>
      </p:sp>
      <p:pic>
        <p:nvPicPr>
          <p:cNvPr id="6148" name="Picture 14" descr="tejas"/>
          <p:cNvPicPr>
            <a:picLocks noChangeAspect="1" noChangeArrowheads="1"/>
          </p:cNvPicPr>
          <p:nvPr/>
        </p:nvPicPr>
        <p:blipFill>
          <a:blip r:embed="rId3" cstate="print"/>
          <a:srcRect/>
          <a:stretch>
            <a:fillRect/>
          </a:stretch>
        </p:blipFill>
        <p:spPr bwMode="auto">
          <a:xfrm>
            <a:off x="0" y="0"/>
            <a:ext cx="1905000" cy="5143500"/>
          </a:xfrm>
          <a:prstGeom prst="rect">
            <a:avLst/>
          </a:prstGeom>
          <a:solidFill>
            <a:srgbClr val="000066"/>
          </a:solidFill>
          <a:ln w="9525">
            <a:noFill/>
            <a:miter lim="800000"/>
            <a:headEnd/>
            <a:tailEnd/>
          </a:ln>
        </p:spPr>
      </p:pic>
      <p:pic>
        <p:nvPicPr>
          <p:cNvPr id="6149" name="Picture 4" descr="letterhead"/>
          <p:cNvPicPr>
            <a:picLocks noChangeAspect="1" noChangeArrowheads="1"/>
          </p:cNvPicPr>
          <p:nvPr/>
        </p:nvPicPr>
        <p:blipFill>
          <a:blip r:embed="rId4" cstate="print"/>
          <a:srcRect/>
          <a:stretch>
            <a:fillRect/>
          </a:stretch>
        </p:blipFill>
        <p:spPr bwMode="auto">
          <a:xfrm>
            <a:off x="914400" y="304800"/>
            <a:ext cx="4953000" cy="649288"/>
          </a:xfrm>
          <a:prstGeom prst="rect">
            <a:avLst/>
          </a:prstGeom>
          <a:noFill/>
          <a:ln w="9525">
            <a:noFill/>
            <a:miter lim="800000"/>
            <a:headEnd/>
            <a:tailEnd/>
          </a:ln>
        </p:spPr>
      </p:pic>
      <p:pic>
        <p:nvPicPr>
          <p:cNvPr id="6150" name="Picture 16" descr="bluevert"/>
          <p:cNvPicPr>
            <a:picLocks noChangeAspect="1" noChangeArrowheads="1"/>
          </p:cNvPicPr>
          <p:nvPr/>
        </p:nvPicPr>
        <p:blipFill>
          <a:blip r:embed="rId5" cstate="print"/>
          <a:srcRect/>
          <a:stretch>
            <a:fillRect/>
          </a:stretch>
        </p:blipFill>
        <p:spPr bwMode="auto">
          <a:xfrm>
            <a:off x="0" y="3365500"/>
            <a:ext cx="1905000" cy="3492500"/>
          </a:xfrm>
          <a:prstGeom prst="rect">
            <a:avLst/>
          </a:prstGeom>
          <a:noFill/>
          <a:ln w="9525">
            <a:noFill/>
            <a:miter lim="800000"/>
            <a:headEnd/>
            <a:tailEnd/>
          </a:ln>
        </p:spPr>
      </p:pic>
      <p:sp>
        <p:nvSpPr>
          <p:cNvPr id="6151" name="Text Box 17"/>
          <p:cNvSpPr txBox="1">
            <a:spLocks noChangeArrowheads="1"/>
          </p:cNvSpPr>
          <p:nvPr/>
        </p:nvSpPr>
        <p:spPr bwMode="auto">
          <a:xfrm>
            <a:off x="0" y="2819400"/>
            <a:ext cx="1309688" cy="2308225"/>
          </a:xfrm>
          <a:prstGeom prst="rect">
            <a:avLst/>
          </a:prstGeom>
          <a:noFill/>
          <a:ln w="9525">
            <a:noFill/>
            <a:miter lim="800000"/>
            <a:headEnd/>
            <a:tailEnd/>
          </a:ln>
        </p:spPr>
        <p:txBody>
          <a:bodyPr wrap="none">
            <a:spAutoFit/>
          </a:bodyPr>
          <a:lstStyle/>
          <a:p>
            <a:r>
              <a:rPr lang="en-US">
                <a:solidFill>
                  <a:schemeClr val="bg1"/>
                </a:solidFill>
              </a:rPr>
              <a:t>My Texas </a:t>
            </a:r>
          </a:p>
          <a:p>
            <a:r>
              <a:rPr lang="en-US">
                <a:solidFill>
                  <a:schemeClr val="bg1"/>
                </a:solidFill>
              </a:rPr>
              <a:t>History</a:t>
            </a:r>
          </a:p>
          <a:p>
            <a:r>
              <a:rPr lang="en-US">
                <a:solidFill>
                  <a:schemeClr val="bg1"/>
                </a:solidFill>
              </a:rPr>
              <a:t>Notebook :</a:t>
            </a:r>
          </a:p>
          <a:p>
            <a:endParaRPr lang="en-US">
              <a:solidFill>
                <a:schemeClr val="bg1"/>
              </a:solidFill>
            </a:endParaRPr>
          </a:p>
          <a:p>
            <a:r>
              <a:rPr lang="en-US">
                <a:solidFill>
                  <a:schemeClr val="bg1"/>
                </a:solidFill>
              </a:rPr>
              <a:t>Explorers </a:t>
            </a:r>
          </a:p>
          <a:p>
            <a:r>
              <a:rPr lang="en-US">
                <a:solidFill>
                  <a:schemeClr val="bg1"/>
                </a:solidFill>
              </a:rPr>
              <a:t>Of Texas</a:t>
            </a:r>
          </a:p>
          <a:p>
            <a:endParaRPr lang="en-US">
              <a:solidFill>
                <a:schemeClr val="bg1"/>
              </a:solidFill>
              <a:latin typeface="Arial" charset="0"/>
            </a:endParaRPr>
          </a:p>
          <a:p>
            <a:endParaRPr lang="en-US">
              <a:solidFill>
                <a:schemeClr val="bg1"/>
              </a:solidFill>
              <a:latin typeface="Arial" charset="0"/>
            </a:endParaRPr>
          </a:p>
        </p:txBody>
      </p:sp>
      <p:sp>
        <p:nvSpPr>
          <p:cNvPr id="6152" name="TextBox 11"/>
          <p:cNvSpPr txBox="1">
            <a:spLocks noChangeArrowheads="1"/>
          </p:cNvSpPr>
          <p:nvPr/>
        </p:nvSpPr>
        <p:spPr bwMode="auto">
          <a:xfrm>
            <a:off x="2057400" y="1944688"/>
            <a:ext cx="6629400" cy="4276725"/>
          </a:xfrm>
          <a:prstGeom prst="rect">
            <a:avLst/>
          </a:prstGeom>
          <a:noFill/>
          <a:ln w="9525">
            <a:noFill/>
            <a:miter lim="800000"/>
            <a:headEnd/>
            <a:tailEnd/>
          </a:ln>
        </p:spPr>
        <p:txBody>
          <a:bodyPr>
            <a:spAutoFit/>
          </a:bodyPr>
          <a:lstStyle/>
          <a:p>
            <a:r>
              <a:rPr lang="en-US" sz="2800">
                <a:latin typeface="Comic Sans MS" pitchFamily="66" charset="0"/>
              </a:rPr>
              <a:t>Rene Robert Cavalier, </a:t>
            </a:r>
          </a:p>
          <a:p>
            <a:r>
              <a:rPr lang="en-US" sz="2800">
                <a:latin typeface="Comic Sans MS" pitchFamily="66" charset="0"/>
              </a:rPr>
              <a:t>Sieur de LaSalle</a:t>
            </a:r>
          </a:p>
          <a:p>
            <a:endParaRPr lang="en-US" sz="1600">
              <a:latin typeface="Comic Sans MS" pitchFamily="66" charset="0"/>
            </a:endParaRPr>
          </a:p>
          <a:p>
            <a:r>
              <a:rPr lang="en-US" sz="2000"/>
              <a:t>France wanted to claim the area around the Mississippi river before the Spanish got there.  So in 1684, the French King, Louis XIV, gave LaSalle ships and colonists to set sail.  After a scary journey, LaSalle’s group missed the Mississippi river and actually landed near Matagorda Bay, Texas.  LaSalle set up Fort St. Louis in 1865.  Because of LaSalle’s new French settlement, Spain hurried to build more missions throughout the area, hopefully to push France off the land.</a:t>
            </a:r>
          </a:p>
          <a:p>
            <a:endParaRPr lang="en-US" sz="2000">
              <a:latin typeface="Comic Sans MS" pitchFamily="66" charset="0"/>
            </a:endParaRPr>
          </a:p>
        </p:txBody>
      </p:sp>
      <p:pic>
        <p:nvPicPr>
          <p:cNvPr id="6153" name="Picture 2" descr="laSallesketch"/>
          <p:cNvPicPr>
            <a:picLocks noChangeAspect="1" noChangeArrowheads="1"/>
          </p:cNvPicPr>
          <p:nvPr/>
        </p:nvPicPr>
        <p:blipFill>
          <a:blip r:embed="rId6" cstate="print"/>
          <a:srcRect/>
          <a:stretch>
            <a:fillRect/>
          </a:stretch>
        </p:blipFill>
        <p:spPr bwMode="auto">
          <a:xfrm>
            <a:off x="6324600" y="533400"/>
            <a:ext cx="2397125" cy="2897188"/>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2094</TotalTime>
  <Words>525</Words>
  <Application>Microsoft Office PowerPoint</Application>
  <PresentationFormat>On-screen Show (4:3)</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Georgia</vt:lpstr>
      <vt:lpstr>Arial</vt:lpstr>
      <vt:lpstr>Calibri</vt:lpstr>
      <vt:lpstr>Comic Sans MS</vt:lpstr>
      <vt:lpstr>Default Design</vt:lpstr>
      <vt:lpstr>Slide 1</vt:lpstr>
      <vt:lpstr>Slide 2</vt:lpstr>
      <vt:lpstr>Slide 3</vt:lpstr>
      <vt:lpstr>Slide 4</vt:lpstr>
      <vt:lpstr>Slide 5</vt:lpstr>
    </vt:vector>
  </TitlesOfParts>
  <Company>UNT Library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UNT Library</dc:creator>
  <cp:lastModifiedBy>paula andega</cp:lastModifiedBy>
  <cp:revision>41</cp:revision>
  <dcterms:created xsi:type="dcterms:W3CDTF">2004-09-04T14:23:14Z</dcterms:created>
  <dcterms:modified xsi:type="dcterms:W3CDTF">2010-11-15T10:24:40Z</dcterms:modified>
</cp:coreProperties>
</file>