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4" r:id="rId18"/>
    <p:sldId id="284" r:id="rId19"/>
    <p:sldId id="273" r:id="rId20"/>
    <p:sldId id="271" r:id="rId21"/>
    <p:sldId id="275" r:id="rId22"/>
    <p:sldId id="276" r:id="rId23"/>
    <p:sldId id="277" r:id="rId24"/>
    <p:sldId id="278" r:id="rId25"/>
    <p:sldId id="279" r:id="rId26"/>
    <p:sldId id="280" r:id="rId27"/>
    <p:sldId id="282" r:id="rId28"/>
    <p:sldId id="283" r:id="rId29"/>
    <p:sldId id="289" r:id="rId30"/>
    <p:sldId id="285" r:id="rId31"/>
    <p:sldId id="286" r:id="rId32"/>
    <p:sldId id="287" r:id="rId33"/>
    <p:sldId id="288"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a:srgbClr val="000000"/>
    <a:srgbClr val="FF0066"/>
    <a:srgbClr val="FFFF66"/>
    <a:srgbClr val="FF9900"/>
    <a:srgbClr val="00FFFF"/>
    <a:srgbClr val="FF0000"/>
    <a:srgbClr val="66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6" d="100"/>
          <a:sy n="56" d="100"/>
        </p:scale>
        <p:origin x="-34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FE4C1E2-AD47-461A-8492-AA2C3A39CE3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E9B24DA-9A22-4A53-94F1-113407CA722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BFFAD49-05F8-44CA-A049-CBD392845B5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8904C07-0467-4ED7-BD3C-ECC8EEB82F1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DC0399A-C461-4C80-97AD-A7867E40ECE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53DEC07-6DD4-4E67-8A02-5177A5776CD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C667531-99AB-4BFA-B08C-2EF6277DDE7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62EC056-0F36-4044-A97C-65B6DE42642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B6C14AC-826E-484E-9C55-A47A2FEDFA7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73D677A-1233-441A-BDAB-5B3337542D7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7BC2CC6-59FA-434F-BE7F-64FDBB1F4EC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FF33"/>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EEC9AD9-A20B-408E-AA16-146CB60AC18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The Narrative Writing Diamond</a:t>
            </a:r>
          </a:p>
        </p:txBody>
      </p:sp>
      <p:sp>
        <p:nvSpPr>
          <p:cNvPr id="2053" name="Rectangle 5"/>
          <p:cNvSpPr>
            <a:spLocks noGrp="1" noChangeArrowheads="1"/>
          </p:cNvSpPr>
          <p:nvPr>
            <p:ph idx="1"/>
          </p:nvPr>
        </p:nvSpPr>
        <p:spPr/>
        <p:txBody>
          <a:bodyPr/>
          <a:lstStyle/>
          <a:p>
            <a:endParaRPr lang="en-US"/>
          </a:p>
        </p:txBody>
      </p:sp>
      <p:sp>
        <p:nvSpPr>
          <p:cNvPr id="2059" name="AutoShape 11"/>
          <p:cNvSpPr>
            <a:spLocks noChangeArrowheads="1"/>
          </p:cNvSpPr>
          <p:nvPr/>
        </p:nvSpPr>
        <p:spPr bwMode="auto">
          <a:xfrm>
            <a:off x="2133600" y="1371600"/>
            <a:ext cx="4648200" cy="4800600"/>
          </a:xfrm>
          <a:prstGeom prst="diamond">
            <a:avLst/>
          </a:prstGeom>
          <a:solidFill>
            <a:srgbClr val="FFFF00"/>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FFFF"/>
            </a:gs>
            <a:gs pos="100000">
              <a:srgbClr val="00FFFF">
                <a:gamma/>
                <a:shade val="46275"/>
                <a:invGamma/>
              </a:srgbClr>
            </a:gs>
          </a:gsLst>
          <a:lin ang="5400000" scaled="1"/>
        </a:gra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z="4000"/>
              <a:t>“In Medias Res”- in the middle of things</a:t>
            </a:r>
          </a:p>
        </p:txBody>
      </p:sp>
      <p:sp>
        <p:nvSpPr>
          <p:cNvPr id="19459" name="Rectangle 3"/>
          <p:cNvSpPr>
            <a:spLocks noGrp="1" noChangeArrowheads="1"/>
          </p:cNvSpPr>
          <p:nvPr>
            <p:ph type="body" idx="1"/>
          </p:nvPr>
        </p:nvSpPr>
        <p:spPr/>
        <p:txBody>
          <a:bodyPr/>
          <a:lstStyle/>
          <a:p>
            <a:r>
              <a:rPr lang="en-US"/>
              <a:t>The place to begin a story is not really at the VERY beginning.</a:t>
            </a:r>
          </a:p>
          <a:p>
            <a:r>
              <a:rPr lang="en-US"/>
              <a:t>The story should begin as close to the main event as possible.  </a:t>
            </a:r>
          </a:p>
          <a:p>
            <a:pPr lvl="1"/>
            <a:r>
              <a:rPr lang="en-US"/>
              <a:t>If the main event in a story takes place on a beach, don’t begin the story at home waking up- begin at the beach. </a:t>
            </a:r>
          </a:p>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FFFF"/>
            </a:gs>
            <a:gs pos="100000">
              <a:srgbClr val="00FFFF">
                <a:gamma/>
                <a:shade val="46275"/>
                <a:invGamma/>
              </a:srgbClr>
            </a:gs>
          </a:gsLst>
          <a:lin ang="5400000" scaled="1"/>
        </a:gra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Ways to Start a Story</a:t>
            </a:r>
          </a:p>
        </p:txBody>
      </p:sp>
      <p:sp>
        <p:nvSpPr>
          <p:cNvPr id="20483" name="Rectangle 3"/>
          <p:cNvSpPr>
            <a:spLocks noGrp="1" noChangeArrowheads="1"/>
          </p:cNvSpPr>
          <p:nvPr>
            <p:ph type="body" idx="1"/>
          </p:nvPr>
        </p:nvSpPr>
        <p:spPr>
          <a:xfrm>
            <a:off x="381000" y="1371600"/>
            <a:ext cx="8305800" cy="5486400"/>
          </a:xfrm>
        </p:spPr>
        <p:txBody>
          <a:bodyPr/>
          <a:lstStyle/>
          <a:p>
            <a:r>
              <a:rPr lang="en-US" sz="2800" u="sng"/>
              <a:t>An Action-</a:t>
            </a:r>
            <a:r>
              <a:rPr lang="en-US" sz="2800"/>
              <a:t> Put the main character in the setting doing something interesting and relevant.</a:t>
            </a:r>
          </a:p>
          <a:p>
            <a:r>
              <a:rPr lang="en-US" sz="2800" u="sng"/>
              <a:t>Dialogue-</a:t>
            </a:r>
            <a:r>
              <a:rPr lang="en-US" sz="2800"/>
              <a:t> Have the main character say something that expresses a feeling, creates worry, or raises the reader’s interest or curiosity. It could be an EXCLAMATION. </a:t>
            </a:r>
          </a:p>
          <a:p>
            <a:r>
              <a:rPr lang="en-US" sz="2800" u="sng"/>
              <a:t>A Thought/ Question- </a:t>
            </a:r>
            <a:r>
              <a:rPr lang="en-US" sz="2800"/>
              <a:t>show what the main character is thinking or worrying about.</a:t>
            </a:r>
          </a:p>
          <a:p>
            <a:r>
              <a:rPr lang="en-US" sz="2800" u="sng"/>
              <a:t>A Sound-</a:t>
            </a:r>
            <a:r>
              <a:rPr lang="en-US" sz="2800"/>
              <a:t> A story-relevant sound effect or a description of a sound is a great attention getting technique. </a:t>
            </a:r>
          </a:p>
          <a:p>
            <a:pPr>
              <a:buFontTx/>
              <a:buNone/>
            </a:pPr>
            <a:endParaRPr lang="en-US" sz="2800" u="sng"/>
          </a:p>
          <a:p>
            <a:pPr>
              <a:buFontTx/>
              <a:buNone/>
            </a:pPr>
            <a:endParaRPr lang="en-US" sz="28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FFFF"/>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4000"/>
              <a:t>Questions to Ask with Each Opening</a:t>
            </a:r>
          </a:p>
        </p:txBody>
      </p:sp>
      <p:sp>
        <p:nvSpPr>
          <p:cNvPr id="21507" name="Rectangle 3"/>
          <p:cNvSpPr>
            <a:spLocks noGrp="1" noChangeArrowheads="1"/>
          </p:cNvSpPr>
          <p:nvPr>
            <p:ph type="body" idx="1"/>
          </p:nvPr>
        </p:nvSpPr>
        <p:spPr>
          <a:xfrm>
            <a:off x="457200" y="1600200"/>
            <a:ext cx="8229600" cy="5105400"/>
          </a:xfrm>
        </p:spPr>
        <p:txBody>
          <a:bodyPr/>
          <a:lstStyle/>
          <a:p>
            <a:r>
              <a:rPr lang="en-US" u="sng"/>
              <a:t>An Action-</a:t>
            </a:r>
            <a:r>
              <a:rPr lang="en-US"/>
              <a:t> What would you do?</a:t>
            </a:r>
          </a:p>
          <a:p>
            <a:endParaRPr lang="en-US"/>
          </a:p>
          <a:p>
            <a:r>
              <a:rPr lang="en-US" u="sng"/>
              <a:t>Dialogue/Exclamation</a:t>
            </a:r>
            <a:r>
              <a:rPr lang="en-US"/>
              <a:t>- What would you say or exclaim?</a:t>
            </a:r>
          </a:p>
          <a:p>
            <a:endParaRPr lang="en-US"/>
          </a:p>
          <a:p>
            <a:r>
              <a:rPr lang="en-US" u="sng"/>
              <a:t>A Thought/ Question-</a:t>
            </a:r>
            <a:r>
              <a:rPr lang="en-US"/>
              <a:t> What would you be thinking, wondering, or worrying?</a:t>
            </a:r>
          </a:p>
          <a:p>
            <a:endParaRPr lang="en-US"/>
          </a:p>
          <a:p>
            <a:r>
              <a:rPr lang="en-US" u="sng"/>
              <a:t>A Sound-</a:t>
            </a:r>
            <a:r>
              <a:rPr lang="en-US"/>
              <a:t> What would you hear?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FFFF"/>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z="4000"/>
              <a:t>This is a story about how I found a fairy in the woods.</a:t>
            </a:r>
          </a:p>
        </p:txBody>
      </p:sp>
      <p:sp>
        <p:nvSpPr>
          <p:cNvPr id="22531" name="Rectangle 3"/>
          <p:cNvSpPr>
            <a:spLocks noGrp="1" noChangeArrowheads="1"/>
          </p:cNvSpPr>
          <p:nvPr>
            <p:ph type="body" idx="1"/>
          </p:nvPr>
        </p:nvSpPr>
        <p:spPr>
          <a:xfrm>
            <a:off x="152400" y="1600200"/>
            <a:ext cx="8991600" cy="5105400"/>
          </a:xfrm>
        </p:spPr>
        <p:txBody>
          <a:bodyPr/>
          <a:lstStyle/>
          <a:p>
            <a:pPr>
              <a:buFontTx/>
              <a:buNone/>
            </a:pPr>
            <a:r>
              <a:rPr lang="en-US" b="1" u="sng"/>
              <a:t>An Action: What would you do?</a:t>
            </a:r>
          </a:p>
          <a:p>
            <a:pPr lvl="1"/>
            <a:r>
              <a:rPr lang="en-US"/>
              <a:t>I walked along the shady forest path on a magical afternoon. </a:t>
            </a:r>
          </a:p>
          <a:p>
            <a:pPr lvl="1">
              <a:buFontTx/>
              <a:buNone/>
            </a:pPr>
            <a:r>
              <a:rPr lang="en-US" sz="2400"/>
              <a:t>(</a:t>
            </a:r>
            <a:r>
              <a:rPr lang="en-US" sz="2400" i="1"/>
              <a:t>The action places the reader immediately into the setting. The magical reference hints at (foreshadows) but doesn’t give away the main event.)</a:t>
            </a:r>
          </a:p>
          <a:p>
            <a:pPr>
              <a:buFontTx/>
              <a:buNone/>
            </a:pPr>
            <a:r>
              <a:rPr lang="en-US" b="1" u="sng"/>
              <a:t>Dialogue: What would you say or exclaim?</a:t>
            </a:r>
          </a:p>
          <a:p>
            <a:pPr lvl="1">
              <a:buFontTx/>
              <a:buNone/>
            </a:pPr>
            <a:r>
              <a:rPr lang="en-US"/>
              <a:t>“What a magical day for a walk in the woods!” I said. (</a:t>
            </a:r>
            <a:r>
              <a:rPr lang="en-US" i="1"/>
              <a:t>the exclamation establishes the setting and the tone of the story and sets a purpose for the action.)</a:t>
            </a:r>
          </a:p>
          <a:p>
            <a:pPr>
              <a:buFontTx/>
              <a:buNone/>
            </a:pPr>
            <a:endParaRPr lang="en-US"/>
          </a:p>
          <a:p>
            <a:pPr>
              <a:buFontTx/>
              <a:buNone/>
            </a:pPr>
            <a:endParaRPr lang="en-US"/>
          </a:p>
          <a:p>
            <a:pPr lvl="1"/>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FFFF"/>
        </a:solidFill>
        <a:effectLst/>
      </p:bgPr>
    </p:bg>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228600" y="381000"/>
            <a:ext cx="8686800" cy="5745163"/>
          </a:xfrm>
        </p:spPr>
        <p:txBody>
          <a:bodyPr/>
          <a:lstStyle/>
          <a:p>
            <a:pPr>
              <a:lnSpc>
                <a:spcPct val="90000"/>
              </a:lnSpc>
              <a:buFontTx/>
              <a:buNone/>
            </a:pPr>
            <a:r>
              <a:rPr lang="en-US" sz="3600" b="1" u="sng"/>
              <a:t>A Thought/ Question: What are you thinking, wondering, or worrying?</a:t>
            </a:r>
            <a:r>
              <a:rPr lang="en-US"/>
              <a:t> </a:t>
            </a:r>
          </a:p>
          <a:p>
            <a:pPr lvl="1">
              <a:lnSpc>
                <a:spcPct val="90000"/>
              </a:lnSpc>
            </a:pPr>
            <a:r>
              <a:rPr lang="en-US"/>
              <a:t>Today seems sort of magical, I thought as I looked out into the forest.</a:t>
            </a:r>
          </a:p>
          <a:p>
            <a:pPr lvl="1">
              <a:lnSpc>
                <a:spcPct val="90000"/>
              </a:lnSpc>
              <a:buFontTx/>
              <a:buNone/>
            </a:pPr>
            <a:r>
              <a:rPr lang="en-US" sz="2000" i="1"/>
              <a:t>(The thought, followed by the action raises story questions- What is magical about it? What do you see in the forest?)</a:t>
            </a:r>
          </a:p>
          <a:p>
            <a:pPr lvl="1">
              <a:lnSpc>
                <a:spcPct val="90000"/>
              </a:lnSpc>
              <a:buFontTx/>
              <a:buNone/>
            </a:pPr>
            <a:endParaRPr lang="en-US" sz="2000" i="1"/>
          </a:p>
          <a:p>
            <a:pPr>
              <a:lnSpc>
                <a:spcPct val="90000"/>
              </a:lnSpc>
              <a:buFontTx/>
              <a:buNone/>
            </a:pPr>
            <a:r>
              <a:rPr lang="en-US" sz="4000" u="sng"/>
              <a:t>A Sound: What would you hear?</a:t>
            </a:r>
          </a:p>
          <a:p>
            <a:pPr lvl="1">
              <a:lnSpc>
                <a:spcPct val="90000"/>
              </a:lnSpc>
            </a:pPr>
            <a:r>
              <a:rPr lang="en-US"/>
              <a:t>Zing! Woosh! I spun around and stared into the forest. What had made that peculiar sound? </a:t>
            </a:r>
          </a:p>
          <a:p>
            <a:pPr lvl="1">
              <a:lnSpc>
                <a:spcPct val="90000"/>
              </a:lnSpc>
              <a:buFontTx/>
              <a:buNone/>
            </a:pPr>
            <a:r>
              <a:rPr lang="en-US" sz="2000" i="1"/>
              <a:t>(The sound effect is unusual enough to grab the reader’s attention. It raises story questions that compel the reader to read on.)</a:t>
            </a:r>
          </a:p>
          <a:p>
            <a:pPr>
              <a:lnSpc>
                <a:spcPct val="90000"/>
              </a:lnSpc>
            </a:pPr>
            <a:endParaRPr lang="en-US" sz="2400" i="1"/>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FFFF"/>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Additional Tips</a:t>
            </a:r>
          </a:p>
        </p:txBody>
      </p:sp>
      <p:sp>
        <p:nvSpPr>
          <p:cNvPr id="24579" name="Rectangle 3"/>
          <p:cNvSpPr>
            <a:spLocks noGrp="1" noChangeArrowheads="1"/>
          </p:cNvSpPr>
          <p:nvPr>
            <p:ph type="body" idx="1"/>
          </p:nvPr>
        </p:nvSpPr>
        <p:spPr/>
        <p:txBody>
          <a:bodyPr/>
          <a:lstStyle/>
          <a:p>
            <a:pPr>
              <a:lnSpc>
                <a:spcPct val="90000"/>
              </a:lnSpc>
            </a:pPr>
            <a:r>
              <a:rPr lang="en-US"/>
              <a:t>Avoid sending your main character out with a lot of friends. It is extremely challenging to successfully weave a lot of character through a story.</a:t>
            </a:r>
          </a:p>
          <a:p>
            <a:pPr>
              <a:lnSpc>
                <a:spcPct val="90000"/>
              </a:lnSpc>
            </a:pPr>
            <a:r>
              <a:rPr lang="en-US"/>
              <a:t>It is not necessary to have your main characters get dressed, plan their day at the beginning of the story. We can assume they are awake, dressed, and fed unless it is important to the story’s main event.</a:t>
            </a:r>
          </a:p>
          <a:p>
            <a:pPr>
              <a:lnSpc>
                <a:spcPct val="90000"/>
              </a:lnSpc>
              <a:buFontTx/>
              <a:buNone/>
            </a:pP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FFFF"/>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How do you start it? </a:t>
            </a:r>
          </a:p>
        </p:txBody>
      </p:sp>
      <p:sp>
        <p:nvSpPr>
          <p:cNvPr id="26627" name="Rectangle 3"/>
          <p:cNvSpPr>
            <a:spLocks noGrp="1" noChangeArrowheads="1"/>
          </p:cNvSpPr>
          <p:nvPr>
            <p:ph type="body" idx="1"/>
          </p:nvPr>
        </p:nvSpPr>
        <p:spPr>
          <a:xfrm>
            <a:off x="457200" y="1295400"/>
            <a:ext cx="8229600" cy="5334000"/>
          </a:xfrm>
        </p:spPr>
        <p:txBody>
          <a:bodyPr/>
          <a:lstStyle/>
          <a:p>
            <a:pPr>
              <a:lnSpc>
                <a:spcPct val="90000"/>
              </a:lnSpc>
              <a:buFontTx/>
              <a:buNone/>
            </a:pPr>
            <a:r>
              <a:rPr lang="en-US" b="1"/>
              <a:t>Haunted House-</a:t>
            </a:r>
            <a:r>
              <a:rPr lang="en-US"/>
              <a:t> </a:t>
            </a:r>
          </a:p>
          <a:p>
            <a:pPr>
              <a:lnSpc>
                <a:spcPct val="90000"/>
              </a:lnSpc>
              <a:buFontTx/>
              <a:buNone/>
            </a:pPr>
            <a:r>
              <a:rPr lang="en-US"/>
              <a:t>Hi, my name is Kate. I will tell you about my adventure exploring a haunted house!</a:t>
            </a:r>
          </a:p>
          <a:p>
            <a:pPr>
              <a:lnSpc>
                <a:spcPct val="90000"/>
              </a:lnSpc>
              <a:buFontTx/>
              <a:buNone/>
            </a:pPr>
            <a:endParaRPr lang="en-US"/>
          </a:p>
          <a:p>
            <a:pPr>
              <a:lnSpc>
                <a:spcPct val="90000"/>
              </a:lnSpc>
            </a:pPr>
            <a:r>
              <a:rPr lang="en-US" sz="2400"/>
              <a:t>“Here goes nothing!” I said as I climbed through the window of the old haunted house. </a:t>
            </a:r>
          </a:p>
          <a:p>
            <a:pPr>
              <a:lnSpc>
                <a:spcPct val="90000"/>
              </a:lnSpc>
            </a:pPr>
            <a:r>
              <a:rPr lang="en-US" sz="2400"/>
              <a:t>Boo! Hiss! I shuddered at the strange noises coming from the basement of the abandoned house. </a:t>
            </a:r>
          </a:p>
          <a:p>
            <a:pPr>
              <a:lnSpc>
                <a:spcPct val="90000"/>
              </a:lnSpc>
            </a:pPr>
            <a:r>
              <a:rPr lang="en-US" sz="2400"/>
              <a:t>My hands trembled as I opened the creaky old door of the deserted house. </a:t>
            </a:r>
          </a:p>
          <a:p>
            <a:pPr>
              <a:lnSpc>
                <a:spcPct val="90000"/>
              </a:lnSpc>
            </a:pPr>
            <a:r>
              <a:rPr lang="en-US" sz="2400"/>
              <a:t>I hope this place isn’t really haunted, I thought, as I tiptoed inside.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FFFF"/>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74638"/>
            <a:ext cx="8229600" cy="334962"/>
          </a:xfrm>
        </p:spPr>
        <p:txBody>
          <a:bodyPr/>
          <a:lstStyle/>
          <a:p>
            <a:r>
              <a:rPr lang="en-US" sz="2800"/>
              <a:t>Examples from Literature</a:t>
            </a:r>
          </a:p>
        </p:txBody>
      </p:sp>
      <p:sp>
        <p:nvSpPr>
          <p:cNvPr id="28675" name="Rectangle 3"/>
          <p:cNvSpPr>
            <a:spLocks noGrp="1" noChangeArrowheads="1"/>
          </p:cNvSpPr>
          <p:nvPr>
            <p:ph type="body" idx="1"/>
          </p:nvPr>
        </p:nvSpPr>
        <p:spPr>
          <a:xfrm>
            <a:off x="457200" y="762000"/>
            <a:ext cx="8229600" cy="5943600"/>
          </a:xfrm>
        </p:spPr>
        <p:txBody>
          <a:bodyPr/>
          <a:lstStyle/>
          <a:p>
            <a:r>
              <a:rPr lang="en-US"/>
              <a:t>“</a:t>
            </a:r>
            <a:r>
              <a:rPr lang="en-US" sz="2000"/>
              <a:t>IT BEGAN WITH BLOOD.</a:t>
            </a:r>
          </a:p>
          <a:p>
            <a:pPr lvl="1">
              <a:buFontTx/>
              <a:buNone/>
            </a:pPr>
            <a:r>
              <a:rPr lang="en-US" sz="2000"/>
              <a:t>It would end the same way.” (</a:t>
            </a:r>
            <a:r>
              <a:rPr lang="en-US" sz="2000" i="1"/>
              <a:t>Monster</a:t>
            </a:r>
            <a:r>
              <a:rPr lang="en-US" sz="2000"/>
              <a:t>, pg.1 by: Christopher Pike)</a:t>
            </a:r>
          </a:p>
          <a:p>
            <a:pPr lvl="1">
              <a:buFontTx/>
              <a:buNone/>
            </a:pPr>
            <a:endParaRPr lang="en-US" sz="2000"/>
          </a:p>
          <a:p>
            <a:r>
              <a:rPr lang="en-US" sz="1800"/>
              <a:t>“In my younger and more vulnerable years my father gave me some advice that I’ve been turning over in my mind ever since.</a:t>
            </a:r>
          </a:p>
          <a:p>
            <a:pPr>
              <a:buFontTx/>
              <a:buNone/>
            </a:pPr>
            <a:r>
              <a:rPr lang="en-US" sz="1800"/>
              <a:t>        ‘Whenever you feel like criticizing anyone,, he told me, ‘just remember that all the people in this world haven’t had the advantages that you’ve had.’” (</a:t>
            </a:r>
            <a:r>
              <a:rPr lang="en-US" sz="1800" i="1"/>
              <a:t>The Great Gatsby</a:t>
            </a:r>
            <a:r>
              <a:rPr lang="en-US" sz="1800"/>
              <a:t> by Scott Fitzgerald)</a:t>
            </a:r>
          </a:p>
          <a:p>
            <a:endParaRPr lang="en-US" sz="1800"/>
          </a:p>
          <a:p>
            <a:r>
              <a:rPr lang="en-US" sz="1800"/>
              <a:t>“IF YOU REALLY want to hear about it, the first thing you’ll probably want to know is where I was born, and what my lousy childhood was like, and how my parents were occupied and all before they had me, and all that David Copperfield kind of crap, but I don’t feel like going into it , if you want to know the truth.” (</a:t>
            </a:r>
            <a:r>
              <a:rPr lang="en-US" sz="1800" i="1"/>
              <a:t>The Catcher in the Rye</a:t>
            </a:r>
            <a:r>
              <a:rPr lang="en-US" sz="1800"/>
              <a:t> by J.D. Salinger)</a:t>
            </a:r>
          </a:p>
          <a:p>
            <a:endParaRPr lang="en-US" sz="1800"/>
          </a:p>
          <a:p>
            <a:r>
              <a:rPr lang="en-US" sz="1800"/>
              <a:t>“Halloween night in Spooksville.</a:t>
            </a:r>
          </a:p>
          <a:p>
            <a:pPr lvl="1">
              <a:buFontTx/>
              <a:buNone/>
            </a:pPr>
            <a:r>
              <a:rPr lang="en-US" sz="1600" b="1"/>
              <a:t>What could be more perfect?</a:t>
            </a:r>
          </a:p>
          <a:p>
            <a:pPr lvl="1">
              <a:buFontTx/>
              <a:buNone/>
            </a:pPr>
            <a:r>
              <a:rPr lang="en-US" sz="1600" b="1"/>
              <a:t>Well …many things.“ (</a:t>
            </a:r>
            <a:r>
              <a:rPr lang="en-US" sz="1600" b="1" i="1"/>
              <a:t>The Evil House</a:t>
            </a:r>
            <a:r>
              <a:rPr lang="en-US" sz="1600" b="1"/>
              <a:t> by Christopher Pike)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FFFF"/>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Analyze this Beginning </a:t>
            </a:r>
          </a:p>
        </p:txBody>
      </p:sp>
      <p:sp>
        <p:nvSpPr>
          <p:cNvPr id="39939" name="Rectangle 3"/>
          <p:cNvSpPr>
            <a:spLocks noGrp="1" noChangeArrowheads="1"/>
          </p:cNvSpPr>
          <p:nvPr>
            <p:ph type="body" idx="1"/>
          </p:nvPr>
        </p:nvSpPr>
        <p:spPr>
          <a:xfrm>
            <a:off x="152400" y="1600200"/>
            <a:ext cx="8839200" cy="5029200"/>
          </a:xfrm>
        </p:spPr>
        <p:txBody>
          <a:bodyPr/>
          <a:lstStyle/>
          <a:p>
            <a:pPr>
              <a:lnSpc>
                <a:spcPct val="80000"/>
              </a:lnSpc>
              <a:buFontTx/>
              <a:buNone/>
            </a:pPr>
            <a:r>
              <a:rPr lang="en-US" sz="2800"/>
              <a:t>Circle the correct technique</a:t>
            </a:r>
          </a:p>
          <a:p>
            <a:pPr>
              <a:lnSpc>
                <a:spcPct val="80000"/>
              </a:lnSpc>
              <a:buFontTx/>
              <a:buNone/>
            </a:pPr>
            <a:r>
              <a:rPr lang="en-US" sz="1800"/>
              <a:t>      An Action      Dialogue      Thoughts, Questions       A Sound </a:t>
            </a:r>
          </a:p>
          <a:p>
            <a:pPr>
              <a:lnSpc>
                <a:spcPct val="80000"/>
              </a:lnSpc>
              <a:buFontTx/>
              <a:buNone/>
            </a:pPr>
            <a:endParaRPr lang="en-US" sz="1800"/>
          </a:p>
          <a:p>
            <a:pPr>
              <a:lnSpc>
                <a:spcPct val="80000"/>
              </a:lnSpc>
              <a:buFontTx/>
              <a:buNone/>
            </a:pPr>
            <a:endParaRPr lang="en-US" sz="1800"/>
          </a:p>
          <a:p>
            <a:pPr>
              <a:lnSpc>
                <a:spcPct val="80000"/>
              </a:lnSpc>
            </a:pPr>
            <a:r>
              <a:rPr lang="en-US" sz="3600"/>
              <a:t>Dread lay on Gilly’s stomach like a dead fish on the beach.</a:t>
            </a:r>
            <a:r>
              <a:rPr lang="en-US" sz="2000"/>
              <a:t> </a:t>
            </a:r>
          </a:p>
          <a:p>
            <a:pPr>
              <a:lnSpc>
                <a:spcPct val="80000"/>
              </a:lnSpc>
              <a:buFontTx/>
              <a:buNone/>
            </a:pPr>
            <a:endParaRPr lang="en-US" sz="2800"/>
          </a:p>
          <a:p>
            <a:pPr>
              <a:lnSpc>
                <a:spcPct val="80000"/>
              </a:lnSpc>
              <a:buFontTx/>
              <a:buNone/>
            </a:pPr>
            <a:r>
              <a:rPr lang="en-US" sz="2800"/>
              <a:t>After reading this opening, write down what you are wondering about. </a:t>
            </a:r>
          </a:p>
          <a:p>
            <a:pPr>
              <a:lnSpc>
                <a:spcPct val="80000"/>
              </a:lnSpc>
              <a:buFontTx/>
              <a:buNone/>
            </a:pPr>
            <a:r>
              <a:rPr lang="en-US" sz="2800"/>
              <a:t>_________________________________________________________________________________________________________________________</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FFFF"/>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533400"/>
            <a:ext cx="8229600" cy="1143000"/>
          </a:xfrm>
        </p:spPr>
        <p:txBody>
          <a:bodyPr/>
          <a:lstStyle/>
          <a:p>
            <a:r>
              <a:rPr lang="en-US" sz="4000"/>
              <a:t>Create a Beginning: Locked Out </a:t>
            </a:r>
            <a:br>
              <a:rPr lang="en-US" sz="4000"/>
            </a:br>
            <a:r>
              <a:rPr lang="en-US" sz="3200"/>
              <a:t>One dark rainy night I got locked out of my house.</a:t>
            </a:r>
            <a:r>
              <a:rPr lang="en-US" sz="4000"/>
              <a:t> </a:t>
            </a:r>
          </a:p>
        </p:txBody>
      </p:sp>
      <p:sp>
        <p:nvSpPr>
          <p:cNvPr id="27651" name="Rectangle 3"/>
          <p:cNvSpPr>
            <a:spLocks noGrp="1" noChangeArrowheads="1"/>
          </p:cNvSpPr>
          <p:nvPr>
            <p:ph type="body" idx="1"/>
          </p:nvPr>
        </p:nvSpPr>
        <p:spPr>
          <a:xfrm>
            <a:off x="457200" y="2209800"/>
            <a:ext cx="8229600" cy="4525963"/>
          </a:xfrm>
        </p:spPr>
        <p:txBody>
          <a:bodyPr/>
          <a:lstStyle/>
          <a:p>
            <a:r>
              <a:rPr lang="en-US"/>
              <a:t> Action:</a:t>
            </a:r>
          </a:p>
          <a:p>
            <a:endParaRPr lang="en-US"/>
          </a:p>
          <a:p>
            <a:r>
              <a:rPr lang="en-US"/>
              <a:t>Dialogue:</a:t>
            </a:r>
          </a:p>
          <a:p>
            <a:endParaRPr lang="en-US"/>
          </a:p>
          <a:p>
            <a:r>
              <a:rPr lang="en-US"/>
              <a:t>A Thought/ Question:</a:t>
            </a:r>
          </a:p>
          <a:p>
            <a:endParaRPr lang="en-US"/>
          </a:p>
          <a:p>
            <a:r>
              <a:rPr lang="en-US"/>
              <a:t>A Sound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AutoShape 5"/>
          <p:cNvSpPr>
            <a:spLocks noChangeArrowheads="1"/>
          </p:cNvSpPr>
          <p:nvPr/>
        </p:nvSpPr>
        <p:spPr bwMode="auto">
          <a:xfrm>
            <a:off x="533400" y="1752600"/>
            <a:ext cx="2743200" cy="3429000"/>
          </a:xfrm>
          <a:prstGeom prst="diamond">
            <a:avLst/>
          </a:prstGeom>
          <a:solidFill>
            <a:srgbClr val="993300"/>
          </a:solidFill>
          <a:ln w="9525">
            <a:solidFill>
              <a:schemeClr val="tx1"/>
            </a:solidFill>
            <a:miter lim="800000"/>
            <a:headEnd/>
            <a:tailEnd/>
          </a:ln>
          <a:effectLst/>
        </p:spPr>
        <p:txBody>
          <a:bodyPr wrap="none" anchor="ctr"/>
          <a:lstStyle/>
          <a:p>
            <a:endParaRPr lang="en-US"/>
          </a:p>
        </p:txBody>
      </p:sp>
      <p:sp>
        <p:nvSpPr>
          <p:cNvPr id="3079" name="Rectangle 7"/>
          <p:cNvSpPr>
            <a:spLocks noGrp="1" noChangeArrowheads="1"/>
          </p:cNvSpPr>
          <p:nvPr>
            <p:ph type="title"/>
          </p:nvPr>
        </p:nvSpPr>
        <p:spPr/>
        <p:txBody>
          <a:bodyPr/>
          <a:lstStyle/>
          <a:p>
            <a:r>
              <a:rPr lang="en-US">
                <a:hlinkClick r:id="rId2" action="ppaction://hlinksldjump"/>
              </a:rPr>
              <a:t>The  Entertaining Beginning </a:t>
            </a:r>
            <a:endParaRPr lang="en-US"/>
          </a:p>
        </p:txBody>
      </p:sp>
      <p:sp>
        <p:nvSpPr>
          <p:cNvPr id="3080" name="Rectangle 8"/>
          <p:cNvSpPr>
            <a:spLocks noGrp="1" noChangeArrowheads="1"/>
          </p:cNvSpPr>
          <p:nvPr>
            <p:ph type="body" sz="half" idx="1"/>
          </p:nvPr>
        </p:nvSpPr>
        <p:spPr>
          <a:xfrm>
            <a:off x="4495800" y="1524000"/>
            <a:ext cx="4038600" cy="5105400"/>
          </a:xfrm>
        </p:spPr>
        <p:txBody>
          <a:bodyPr/>
          <a:lstStyle/>
          <a:p>
            <a:pPr>
              <a:lnSpc>
                <a:spcPct val="90000"/>
              </a:lnSpc>
            </a:pPr>
            <a:r>
              <a:rPr lang="en-US"/>
              <a:t>The Beginning must “hook” the reader and make them feel compelled to read on. The author might use:</a:t>
            </a:r>
          </a:p>
          <a:p>
            <a:pPr lvl="1">
              <a:lnSpc>
                <a:spcPct val="90000"/>
              </a:lnSpc>
            </a:pPr>
            <a:r>
              <a:rPr lang="en-US"/>
              <a:t>Action</a:t>
            </a:r>
          </a:p>
          <a:p>
            <a:pPr lvl="1">
              <a:lnSpc>
                <a:spcPct val="90000"/>
              </a:lnSpc>
            </a:pPr>
            <a:r>
              <a:rPr lang="en-US"/>
              <a:t>Dialogue/ exclamation</a:t>
            </a:r>
          </a:p>
          <a:p>
            <a:pPr lvl="1">
              <a:lnSpc>
                <a:spcPct val="90000"/>
              </a:lnSpc>
            </a:pPr>
            <a:r>
              <a:rPr lang="en-US"/>
              <a:t>Thoughts/ question</a:t>
            </a:r>
          </a:p>
          <a:p>
            <a:pPr lvl="1">
              <a:lnSpc>
                <a:spcPct val="90000"/>
              </a:lnSpc>
            </a:pPr>
            <a:r>
              <a:rPr lang="en-US"/>
              <a:t>A Sound</a:t>
            </a:r>
          </a:p>
          <a:p>
            <a:pPr>
              <a:lnSpc>
                <a:spcPct val="90000"/>
              </a:lnSpc>
            </a:pPr>
            <a:r>
              <a:rPr lang="en-US"/>
              <a:t>Stories should begin as close to the main event as possible.</a:t>
            </a:r>
          </a:p>
          <a:p>
            <a:pPr lvl="1">
              <a:lnSpc>
                <a:spcPct val="90000"/>
              </a:lnSpc>
            </a:pPr>
            <a:endParaRPr lang="en-US"/>
          </a:p>
        </p:txBody>
      </p:sp>
      <p:sp>
        <p:nvSpPr>
          <p:cNvPr id="3081" name="Rectangle 9"/>
          <p:cNvSpPr>
            <a:spLocks noGrp="1" noChangeArrowheads="1"/>
          </p:cNvSpPr>
          <p:nvPr>
            <p:ph type="body" sz="half" idx="2"/>
          </p:nvPr>
        </p:nvSpPr>
        <p:spPr/>
        <p:txBody>
          <a:bodyPr/>
          <a:lstStyle/>
          <a:p>
            <a:pPr>
              <a:lnSpc>
                <a:spcPct val="90000"/>
              </a:lnSpc>
              <a:buFontTx/>
              <a:buNone/>
            </a:pPr>
            <a:endParaRPr lang="en-US"/>
          </a:p>
          <a:p>
            <a:pPr>
              <a:lnSpc>
                <a:spcPct val="90000"/>
              </a:lnSpc>
              <a:buFontTx/>
              <a:buNone/>
            </a:pPr>
            <a:endParaRPr lang="en-US"/>
          </a:p>
        </p:txBody>
      </p:sp>
      <p:sp>
        <p:nvSpPr>
          <p:cNvPr id="3076" name="AutoShape 4"/>
          <p:cNvSpPr>
            <a:spLocks noChangeArrowheads="1"/>
          </p:cNvSpPr>
          <p:nvPr/>
        </p:nvSpPr>
        <p:spPr bwMode="auto">
          <a:xfrm>
            <a:off x="1143000" y="1752600"/>
            <a:ext cx="1524000" cy="914400"/>
          </a:xfrm>
          <a:prstGeom prst="triangle">
            <a:avLst>
              <a:gd name="adj" fmla="val 50000"/>
            </a:avLst>
          </a:prstGeom>
          <a:solidFill>
            <a:srgbClr val="FFFF00"/>
          </a:solidFill>
          <a:ln w="9525">
            <a:solidFill>
              <a:schemeClr val="tx1"/>
            </a:solidFill>
            <a:miter lim="800000"/>
            <a:headEnd/>
            <a:tailEnd/>
          </a:ln>
          <a:effectLst/>
        </p:spPr>
        <p:txBody>
          <a:bodyPr wrap="none" anchor="ctr"/>
          <a:lstStyle/>
          <a:p>
            <a:endParaRPr lang="en-US"/>
          </a:p>
        </p:txBody>
      </p:sp>
      <p:sp>
        <p:nvSpPr>
          <p:cNvPr id="3078" name="Line 6"/>
          <p:cNvSpPr>
            <a:spLocks noChangeShapeType="1"/>
          </p:cNvSpPr>
          <p:nvPr/>
        </p:nvSpPr>
        <p:spPr bwMode="auto">
          <a:xfrm flipV="1">
            <a:off x="2057400" y="2362200"/>
            <a:ext cx="2209800" cy="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z="6000"/>
              <a:t>Elaborative Details</a:t>
            </a:r>
          </a:p>
        </p:txBody>
      </p:sp>
      <p:sp>
        <p:nvSpPr>
          <p:cNvPr id="25603" name="Rectangle 3"/>
          <p:cNvSpPr>
            <a:spLocks noGrp="1" noChangeArrowheads="1"/>
          </p:cNvSpPr>
          <p:nvPr>
            <p:ph type="body" idx="1"/>
          </p:nvPr>
        </p:nvSpPr>
        <p:spPr/>
        <p:txBody>
          <a:bodyPr/>
          <a:lstStyle/>
          <a:p>
            <a:pPr lvl="1" algn="ctr">
              <a:buFontTx/>
              <a:buNone/>
            </a:pPr>
            <a:endParaRPr lang="en-US"/>
          </a:p>
          <a:p>
            <a:endParaRPr lang="en-US" sz="2400"/>
          </a:p>
        </p:txBody>
      </p:sp>
      <p:pic>
        <p:nvPicPr>
          <p:cNvPr id="25604" name="Picture 4" descr="Eyes on Fire"/>
          <p:cNvPicPr>
            <a:picLocks noChangeAspect="1" noChangeArrowheads="1"/>
          </p:cNvPicPr>
          <p:nvPr/>
        </p:nvPicPr>
        <p:blipFill>
          <a:blip r:embed="rId2" cstate="print"/>
          <a:srcRect/>
          <a:stretch>
            <a:fillRect/>
          </a:stretch>
        </p:blipFill>
        <p:spPr bwMode="auto">
          <a:xfrm>
            <a:off x="1066800" y="1295400"/>
            <a:ext cx="6934200" cy="520065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Story Critical Characters, setting, Objects.</a:t>
            </a:r>
          </a:p>
        </p:txBody>
      </p:sp>
      <p:sp>
        <p:nvSpPr>
          <p:cNvPr id="29699" name="Rectangle 3"/>
          <p:cNvSpPr>
            <a:spLocks noGrp="1" noChangeArrowheads="1"/>
          </p:cNvSpPr>
          <p:nvPr>
            <p:ph type="body" idx="1"/>
          </p:nvPr>
        </p:nvSpPr>
        <p:spPr>
          <a:xfrm>
            <a:off x="457200" y="1752600"/>
            <a:ext cx="8229600" cy="4525963"/>
          </a:xfrm>
        </p:spPr>
        <p:txBody>
          <a:bodyPr/>
          <a:lstStyle/>
          <a:p>
            <a:pPr>
              <a:lnSpc>
                <a:spcPct val="80000"/>
              </a:lnSpc>
            </a:pPr>
            <a:r>
              <a:rPr lang="en-US" sz="4000"/>
              <a:t>In every story there are certain people, and things that especially important. </a:t>
            </a:r>
          </a:p>
          <a:p>
            <a:pPr>
              <a:lnSpc>
                <a:spcPct val="80000"/>
              </a:lnSpc>
            </a:pPr>
            <a:endParaRPr lang="en-US" sz="4000"/>
          </a:p>
          <a:p>
            <a:pPr>
              <a:lnSpc>
                <a:spcPct val="80000"/>
              </a:lnSpc>
            </a:pPr>
            <a:r>
              <a:rPr lang="en-US" sz="4000"/>
              <a:t>Authors highlight these story critical characters, setting, and objects by stopping and taking time to describe them.</a:t>
            </a:r>
          </a:p>
          <a:p>
            <a:pPr>
              <a:lnSpc>
                <a:spcPct val="80000"/>
              </a:lnSpc>
            </a:pPr>
            <a:endParaRPr lang="en-US" sz="4000"/>
          </a:p>
          <a:p>
            <a:pPr>
              <a:lnSpc>
                <a:spcPct val="80000"/>
              </a:lnSpc>
            </a:pPr>
            <a:endParaRPr lang="en-US" sz="40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381000"/>
            <a:ext cx="8229600" cy="1143000"/>
          </a:xfrm>
        </p:spPr>
        <p:txBody>
          <a:bodyPr/>
          <a:lstStyle/>
          <a:p>
            <a:r>
              <a:rPr lang="en-US" sz="2000"/>
              <a:t>Directions: Underline story critical characters in </a:t>
            </a:r>
            <a:r>
              <a:rPr lang="en-US" sz="2000" u="sng">
                <a:solidFill>
                  <a:srgbClr val="FF0000"/>
                </a:solidFill>
              </a:rPr>
              <a:t>RED</a:t>
            </a:r>
            <a:r>
              <a:rPr lang="en-US" sz="2000"/>
              <a:t>, setting in </a:t>
            </a:r>
            <a:r>
              <a:rPr lang="en-US" sz="2000" u="sng">
                <a:solidFill>
                  <a:schemeClr val="accent2"/>
                </a:solidFill>
              </a:rPr>
              <a:t>BLUE</a:t>
            </a:r>
            <a:r>
              <a:rPr lang="en-US" sz="2000"/>
              <a:t>, and objects </a:t>
            </a:r>
            <a:r>
              <a:rPr lang="en-US" sz="2000" u="sng">
                <a:solidFill>
                  <a:srgbClr val="66FF33"/>
                </a:solidFill>
              </a:rPr>
              <a:t>GREEN</a:t>
            </a:r>
            <a:r>
              <a:rPr lang="en-US" sz="2000"/>
              <a:t>. </a:t>
            </a:r>
            <a:br>
              <a:rPr lang="en-US" sz="2000"/>
            </a:br>
            <a:r>
              <a:rPr lang="en-US" sz="2000"/>
              <a:t>Circle the story plans that are realistic personal experience narratives. Box those which seem to be imaginative or fantasy narratives. Put a star beside the     Character/ Problem/solution story plans</a:t>
            </a:r>
          </a:p>
        </p:txBody>
      </p:sp>
      <p:sp>
        <p:nvSpPr>
          <p:cNvPr id="30723" name="Rectangle 3"/>
          <p:cNvSpPr>
            <a:spLocks noGrp="1" noChangeArrowheads="1"/>
          </p:cNvSpPr>
          <p:nvPr>
            <p:ph type="body" idx="1"/>
          </p:nvPr>
        </p:nvSpPr>
        <p:spPr>
          <a:xfrm>
            <a:off x="457200" y="1905000"/>
            <a:ext cx="8229600" cy="4800600"/>
          </a:xfrm>
          <a:noFill/>
        </p:spPr>
        <p:txBody>
          <a:bodyPr/>
          <a:lstStyle/>
          <a:p>
            <a:pPr marL="609600" indent="-609600">
              <a:lnSpc>
                <a:spcPct val="80000"/>
              </a:lnSpc>
              <a:buFontTx/>
              <a:buAutoNum type="arabicPeriod"/>
            </a:pPr>
            <a:r>
              <a:rPr lang="en-US" sz="2000"/>
              <a:t>This story is about exploring a mysterious cave. Inside I discover a talking dragon. The dragon gives me a magical stone to take home with me.</a:t>
            </a:r>
          </a:p>
          <a:p>
            <a:pPr marL="609600" indent="-609600">
              <a:lnSpc>
                <a:spcPct val="80000"/>
              </a:lnSpc>
              <a:buFontTx/>
              <a:buAutoNum type="arabicPeriod"/>
            </a:pPr>
            <a:endParaRPr lang="en-US" sz="2000"/>
          </a:p>
          <a:p>
            <a:pPr marL="609600" indent="-609600">
              <a:lnSpc>
                <a:spcPct val="80000"/>
              </a:lnSpc>
              <a:buFontTx/>
              <a:buAutoNum type="arabicPeriod"/>
            </a:pPr>
            <a:r>
              <a:rPr lang="en-US" sz="2000"/>
              <a:t>A space alien knocked on my door. He captured me and took me in his spacecraft. At a stop on an usual planet. I overpowered him, took over the controls and landed at home. </a:t>
            </a:r>
          </a:p>
          <a:p>
            <a:pPr marL="609600" indent="-609600">
              <a:lnSpc>
                <a:spcPct val="80000"/>
              </a:lnSpc>
              <a:buFontTx/>
              <a:buNone/>
            </a:pPr>
            <a:endParaRPr lang="en-US" sz="2000"/>
          </a:p>
          <a:p>
            <a:pPr marL="609600" indent="-609600">
              <a:lnSpc>
                <a:spcPct val="80000"/>
              </a:lnSpc>
              <a:buFontTx/>
              <a:buNone/>
            </a:pPr>
            <a:r>
              <a:rPr lang="en-US" sz="2000"/>
              <a:t>3.      I took a trip to a beautiful rain forest. I met a most unusual creature there. It shared a piece of amazing tropical fruit with me. </a:t>
            </a:r>
          </a:p>
          <a:p>
            <a:pPr marL="609600" indent="-609600">
              <a:lnSpc>
                <a:spcPct val="80000"/>
              </a:lnSpc>
              <a:buFontTx/>
              <a:buNone/>
            </a:pPr>
            <a:endParaRPr lang="en-US" sz="2000"/>
          </a:p>
          <a:p>
            <a:pPr marL="609600" indent="-609600">
              <a:lnSpc>
                <a:spcPct val="80000"/>
              </a:lnSpc>
              <a:buFontTx/>
              <a:buNone/>
            </a:pPr>
            <a:r>
              <a:rPr lang="en-US" sz="2000"/>
              <a:t>4.      One autumn day I strolled along a country road collecting colorful fallen leaves. </a:t>
            </a:r>
          </a:p>
          <a:p>
            <a:pPr marL="609600" indent="-609600">
              <a:lnSpc>
                <a:spcPct val="80000"/>
              </a:lnSpc>
              <a:buFontTx/>
              <a:buNone/>
            </a:pPr>
            <a:endParaRPr lang="en-US" sz="2000"/>
          </a:p>
          <a:p>
            <a:pPr marL="609600" indent="-609600">
              <a:lnSpc>
                <a:spcPct val="80000"/>
              </a:lnSpc>
              <a:buFontTx/>
              <a:buNone/>
            </a:pPr>
            <a:r>
              <a:rPr lang="en-US" sz="2000"/>
              <a:t>5.      I baked some delicious chocolate chip cookies with my grandmother in her cozy kitchen.</a:t>
            </a:r>
          </a:p>
        </p:txBody>
      </p:sp>
      <p:sp>
        <p:nvSpPr>
          <p:cNvPr id="30724" name="Oval 4"/>
          <p:cNvSpPr>
            <a:spLocks noChangeArrowheads="1"/>
          </p:cNvSpPr>
          <p:nvPr/>
        </p:nvSpPr>
        <p:spPr bwMode="auto">
          <a:xfrm>
            <a:off x="3962400" y="838200"/>
            <a:ext cx="4572000" cy="304800"/>
          </a:xfrm>
          <a:prstGeom prst="ellipse">
            <a:avLst/>
          </a:prstGeom>
          <a:noFill/>
          <a:ln w="9525">
            <a:solidFill>
              <a:schemeClr val="tx1"/>
            </a:solidFill>
            <a:round/>
            <a:headEnd/>
            <a:tailEnd/>
          </a:ln>
          <a:effectLst/>
        </p:spPr>
        <p:txBody>
          <a:bodyPr wrap="none" anchor="ctr"/>
          <a:lstStyle/>
          <a:p>
            <a:endParaRPr lang="en-US"/>
          </a:p>
        </p:txBody>
      </p:sp>
      <p:sp>
        <p:nvSpPr>
          <p:cNvPr id="30725" name="Rectangle 5"/>
          <p:cNvSpPr>
            <a:spLocks noChangeArrowheads="1"/>
          </p:cNvSpPr>
          <p:nvPr/>
        </p:nvSpPr>
        <p:spPr bwMode="auto">
          <a:xfrm>
            <a:off x="3962400" y="1143000"/>
            <a:ext cx="3733800" cy="228600"/>
          </a:xfrm>
          <a:prstGeom prst="rect">
            <a:avLst/>
          </a:prstGeom>
          <a:noFill/>
          <a:ln w="9525">
            <a:solidFill>
              <a:schemeClr val="tx1"/>
            </a:solidFill>
            <a:miter lim="800000"/>
            <a:headEnd/>
            <a:tailEnd/>
          </a:ln>
          <a:effectLst/>
        </p:spPr>
        <p:txBody>
          <a:bodyPr wrap="none" anchor="ctr"/>
          <a:lstStyle/>
          <a:p>
            <a:endParaRPr lang="en-US"/>
          </a:p>
        </p:txBody>
      </p:sp>
      <p:sp>
        <p:nvSpPr>
          <p:cNvPr id="30726" name="AutoShape 6"/>
          <p:cNvSpPr>
            <a:spLocks noChangeArrowheads="1"/>
          </p:cNvSpPr>
          <p:nvPr/>
        </p:nvSpPr>
        <p:spPr bwMode="auto">
          <a:xfrm>
            <a:off x="3048000" y="1371600"/>
            <a:ext cx="304800" cy="304800"/>
          </a:xfrm>
          <a:prstGeom prst="star5">
            <a:avLst/>
          </a:prstGeom>
          <a:solidFill>
            <a:schemeClr val="accent1"/>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Irrelevant Details</a:t>
            </a:r>
          </a:p>
        </p:txBody>
      </p:sp>
      <p:sp>
        <p:nvSpPr>
          <p:cNvPr id="31747" name="Rectangle 3"/>
          <p:cNvSpPr>
            <a:spLocks noGrp="1" noChangeArrowheads="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endParaRPr lang="en-US"/>
          </a:p>
        </p:txBody>
      </p:sp>
      <p:sp>
        <p:nvSpPr>
          <p:cNvPr id="32771" name="Rectangle 3"/>
          <p:cNvSpPr>
            <a:spLocks noGrp="1" noChangeArrowheads="1"/>
          </p:cNvSpPr>
          <p:nvPr>
            <p:ph type="body" idx="1"/>
          </p:nvPr>
        </p:nvSpPr>
        <p:spPr>
          <a:xfrm>
            <a:off x="609600" y="990600"/>
            <a:ext cx="8229600" cy="4525963"/>
          </a:xfrm>
        </p:spPr>
        <p:txBody>
          <a:bodyPr/>
          <a:lstStyle/>
          <a:p>
            <a:endParaRPr lang="en-US"/>
          </a:p>
        </p:txBody>
      </p:sp>
      <p:pic>
        <p:nvPicPr>
          <p:cNvPr id="32775" name="Picture 7" descr="cute cats pictures , cute cats "/>
          <p:cNvPicPr>
            <a:picLocks noChangeAspect="1" noChangeArrowheads="1"/>
          </p:cNvPicPr>
          <p:nvPr/>
        </p:nvPicPr>
        <p:blipFill>
          <a:blip r:embed="rId2" cstate="print"/>
          <a:srcRect/>
          <a:stretch>
            <a:fillRect/>
          </a:stretch>
        </p:blipFill>
        <p:spPr bwMode="auto">
          <a:xfrm>
            <a:off x="0" y="3352800"/>
            <a:ext cx="4972050" cy="3314700"/>
          </a:xfrm>
          <a:prstGeom prst="rect">
            <a:avLst/>
          </a:prstGeom>
          <a:noFill/>
        </p:spPr>
      </p:pic>
      <p:pic>
        <p:nvPicPr>
          <p:cNvPr id="32777" name="Picture 9" descr="cute cats pictures , cute cats "/>
          <p:cNvPicPr>
            <a:picLocks noChangeAspect="1" noChangeArrowheads="1"/>
          </p:cNvPicPr>
          <p:nvPr/>
        </p:nvPicPr>
        <p:blipFill>
          <a:blip r:embed="rId3" cstate="print"/>
          <a:srcRect/>
          <a:stretch>
            <a:fillRect/>
          </a:stretch>
        </p:blipFill>
        <p:spPr bwMode="auto">
          <a:xfrm>
            <a:off x="4838700" y="0"/>
            <a:ext cx="4305300" cy="3228975"/>
          </a:xfrm>
          <a:prstGeom prst="rect">
            <a:avLst/>
          </a:prstGeom>
          <a:noFill/>
        </p:spPr>
      </p:pic>
      <p:pic>
        <p:nvPicPr>
          <p:cNvPr id="32779" name="Picture 11" descr="cute cats pictures , cute cats "/>
          <p:cNvPicPr>
            <a:picLocks noChangeAspect="1" noChangeArrowheads="1"/>
          </p:cNvPicPr>
          <p:nvPr/>
        </p:nvPicPr>
        <p:blipFill>
          <a:blip r:embed="rId4" cstate="print"/>
          <a:srcRect/>
          <a:stretch>
            <a:fillRect/>
          </a:stretch>
        </p:blipFill>
        <p:spPr bwMode="auto">
          <a:xfrm>
            <a:off x="152400" y="0"/>
            <a:ext cx="4381500" cy="3424238"/>
          </a:xfrm>
          <a:prstGeom prst="rect">
            <a:avLst/>
          </a:prstGeom>
          <a:noFill/>
        </p:spPr>
      </p:pic>
      <p:pic>
        <p:nvPicPr>
          <p:cNvPr id="32773" name="Picture 5" descr="cute cats pictures , cute cats "/>
          <p:cNvPicPr>
            <a:picLocks noChangeAspect="1" noChangeArrowheads="1"/>
          </p:cNvPicPr>
          <p:nvPr/>
        </p:nvPicPr>
        <p:blipFill>
          <a:blip r:embed="rId5" cstate="print"/>
          <a:srcRect/>
          <a:stretch>
            <a:fillRect/>
          </a:stretch>
        </p:blipFill>
        <p:spPr bwMode="auto">
          <a:xfrm>
            <a:off x="4419600" y="3263900"/>
            <a:ext cx="4724400" cy="359410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General or Specific?</a:t>
            </a:r>
          </a:p>
        </p:txBody>
      </p:sp>
      <p:sp>
        <p:nvSpPr>
          <p:cNvPr id="33795" name="Rectangle 3"/>
          <p:cNvSpPr>
            <a:spLocks noGrp="1" noChangeArrowheads="1"/>
          </p:cNvSpPr>
          <p:nvPr>
            <p:ph type="body" idx="1"/>
          </p:nvPr>
        </p:nvSpPr>
        <p:spPr>
          <a:xfrm>
            <a:off x="228600" y="1600200"/>
            <a:ext cx="8686800" cy="5029200"/>
          </a:xfrm>
        </p:spPr>
        <p:txBody>
          <a:bodyPr/>
          <a:lstStyle/>
          <a:p>
            <a:pPr>
              <a:buFontTx/>
              <a:buNone/>
            </a:pPr>
            <a:r>
              <a:rPr lang="en-US" sz="2400" b="1"/>
              <a:t>Directions:</a:t>
            </a:r>
            <a:r>
              <a:rPr lang="en-US" sz="2400"/>
              <a:t> Circle the example in each pair that uses effective specific details, rather than overly general detail. Then go back and underline the overly general adjective that the author used ineffectively. </a:t>
            </a:r>
          </a:p>
          <a:p>
            <a:pPr>
              <a:buFontTx/>
              <a:buNone/>
            </a:pPr>
            <a:endParaRPr lang="en-US" sz="2400"/>
          </a:p>
          <a:p>
            <a:pPr>
              <a:buFontTx/>
              <a:buNone/>
            </a:pPr>
            <a:endParaRPr lang="en-US" sz="2400"/>
          </a:p>
          <a:p>
            <a:pPr>
              <a:buFontTx/>
              <a:buNone/>
            </a:pPr>
            <a:r>
              <a:rPr lang="en-US"/>
              <a:t>1.) She wore a really pretty fancy cape.</a:t>
            </a:r>
          </a:p>
          <a:p>
            <a:pPr>
              <a:buFontTx/>
              <a:buNone/>
            </a:pPr>
            <a:endParaRPr lang="en-US"/>
          </a:p>
          <a:p>
            <a:pPr>
              <a:buFontTx/>
              <a:buNone/>
            </a:pPr>
            <a:r>
              <a:rPr lang="en-US"/>
              <a:t>     A cape of purple velvet trimmed in soft  white fur covered her shoulders.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z="4000"/>
              <a:t>Elaborative Details and Segments</a:t>
            </a:r>
          </a:p>
        </p:txBody>
      </p:sp>
      <p:sp>
        <p:nvSpPr>
          <p:cNvPr id="34819" name="Rectangle 3"/>
          <p:cNvSpPr>
            <a:spLocks noGrp="1" noChangeArrowheads="1"/>
          </p:cNvSpPr>
          <p:nvPr>
            <p:ph type="body" idx="1"/>
          </p:nvPr>
        </p:nvSpPr>
        <p:spPr>
          <a:xfrm>
            <a:off x="457200" y="1600200"/>
            <a:ext cx="8229600" cy="4953000"/>
          </a:xfrm>
        </p:spPr>
        <p:txBody>
          <a:bodyPr/>
          <a:lstStyle/>
          <a:p>
            <a:pPr algn="ctr">
              <a:lnSpc>
                <a:spcPct val="80000"/>
              </a:lnSpc>
              <a:buFontTx/>
              <a:buNone/>
            </a:pPr>
            <a:r>
              <a:rPr lang="en-US" sz="2800"/>
              <a:t>Autumn/ Evil </a:t>
            </a:r>
          </a:p>
          <a:p>
            <a:pPr>
              <a:lnSpc>
                <a:spcPct val="80000"/>
              </a:lnSpc>
              <a:buFontTx/>
              <a:buNone/>
            </a:pPr>
            <a:endParaRPr lang="en-US" sz="2000"/>
          </a:p>
          <a:p>
            <a:pPr algn="ctr">
              <a:lnSpc>
                <a:spcPct val="80000"/>
              </a:lnSpc>
              <a:buFontTx/>
              <a:buNone/>
            </a:pPr>
            <a:r>
              <a:rPr lang="en-US" sz="2000"/>
              <a:t>Walk Around : </a:t>
            </a:r>
          </a:p>
          <a:p>
            <a:pPr>
              <a:lnSpc>
                <a:spcPct val="80000"/>
              </a:lnSpc>
            </a:pPr>
            <a:r>
              <a:rPr lang="en-US" sz="2800"/>
              <a:t>you and your partner will down as many examples as you can.</a:t>
            </a:r>
          </a:p>
          <a:p>
            <a:pPr>
              <a:lnSpc>
                <a:spcPct val="80000"/>
              </a:lnSpc>
            </a:pPr>
            <a:r>
              <a:rPr lang="en-US" sz="2800"/>
              <a:t>You </a:t>
            </a:r>
            <a:r>
              <a:rPr lang="en-US" sz="3600"/>
              <a:t>must</a:t>
            </a:r>
            <a:r>
              <a:rPr lang="en-US" sz="2800"/>
              <a:t> move every time you hear the music stop. </a:t>
            </a:r>
          </a:p>
          <a:p>
            <a:pPr>
              <a:lnSpc>
                <a:spcPct val="80000"/>
              </a:lnSpc>
            </a:pPr>
            <a:r>
              <a:rPr lang="en-US" sz="2800"/>
              <a:t>Do not copy something that is already written.</a:t>
            </a:r>
          </a:p>
          <a:p>
            <a:pPr>
              <a:lnSpc>
                <a:spcPct val="80000"/>
              </a:lnSpc>
              <a:buFontTx/>
              <a:buNone/>
            </a:pPr>
            <a:endParaRPr lang="en-US" sz="2800"/>
          </a:p>
          <a:p>
            <a:pPr>
              <a:lnSpc>
                <a:spcPct val="80000"/>
              </a:lnSpc>
              <a:buFontTx/>
              <a:buNone/>
            </a:pPr>
            <a:endParaRPr lang="en-US" sz="2000"/>
          </a:p>
          <a:p>
            <a:pPr>
              <a:lnSpc>
                <a:spcPct val="80000"/>
              </a:lnSpc>
              <a:buFontTx/>
              <a:buNone/>
            </a:pPr>
            <a:endParaRPr lang="en-US" sz="2000"/>
          </a:p>
          <a:p>
            <a:pPr>
              <a:lnSpc>
                <a:spcPct val="80000"/>
              </a:lnSpc>
              <a:buFontTx/>
              <a:buNone/>
            </a:pPr>
            <a:r>
              <a:rPr lang="en-US" sz="1800"/>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z="4000"/>
              <a:t>Menu of detail generating questions and sentence  starters</a:t>
            </a:r>
          </a:p>
        </p:txBody>
      </p:sp>
      <p:sp>
        <p:nvSpPr>
          <p:cNvPr id="36867" name="Rectangle 3"/>
          <p:cNvSpPr>
            <a:spLocks noGrp="1" noChangeArrowheads="1"/>
          </p:cNvSpPr>
          <p:nvPr>
            <p:ph type="body" idx="1"/>
          </p:nvPr>
        </p:nvSpPr>
        <p:spPr/>
        <p:txBody>
          <a:bodyPr/>
          <a:lstStyle/>
          <a:p>
            <a:r>
              <a:rPr lang="en-US"/>
              <a:t>Questions about a story critical character-</a:t>
            </a:r>
          </a:p>
          <a:p>
            <a:endParaRPr lang="en-US"/>
          </a:p>
          <a:p>
            <a:endParaRPr lang="en-US"/>
          </a:p>
          <a:p>
            <a:r>
              <a:rPr lang="en-US"/>
              <a:t>Questions about a story critical setting-</a:t>
            </a:r>
          </a:p>
          <a:p>
            <a:endParaRPr lang="en-US"/>
          </a:p>
          <a:p>
            <a:endParaRPr lang="en-US"/>
          </a:p>
          <a:p>
            <a:r>
              <a:rPr lang="en-US" sz="2800"/>
              <a:t>Questions to ask about a story critical object-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sz="4000"/>
              <a:t>The Broken Record- flip the sentence subject</a:t>
            </a:r>
          </a:p>
        </p:txBody>
      </p:sp>
      <p:sp>
        <p:nvSpPr>
          <p:cNvPr id="37891" name="Rectangle 3"/>
          <p:cNvSpPr>
            <a:spLocks noGrp="1" noChangeArrowheads="1"/>
          </p:cNvSpPr>
          <p:nvPr>
            <p:ph type="body" idx="1"/>
          </p:nvPr>
        </p:nvSpPr>
        <p:spPr>
          <a:xfrm>
            <a:off x="457200" y="1600200"/>
            <a:ext cx="8229600" cy="5105400"/>
          </a:xfrm>
        </p:spPr>
        <p:txBody>
          <a:bodyPr/>
          <a:lstStyle/>
          <a:p>
            <a:pPr>
              <a:lnSpc>
                <a:spcPct val="90000"/>
              </a:lnSpc>
              <a:buFontTx/>
              <a:buNone/>
            </a:pPr>
            <a:r>
              <a:rPr lang="en-US" sz="2400"/>
              <a:t>Example: </a:t>
            </a:r>
          </a:p>
          <a:p>
            <a:pPr>
              <a:lnSpc>
                <a:spcPct val="90000"/>
              </a:lnSpc>
              <a:buFontTx/>
              <a:buNone/>
            </a:pPr>
            <a:r>
              <a:rPr lang="en-US" sz="2400"/>
              <a:t>There was a palace in the distance.</a:t>
            </a:r>
          </a:p>
          <a:p>
            <a:pPr>
              <a:lnSpc>
                <a:spcPct val="90000"/>
              </a:lnSpc>
              <a:buFontTx/>
              <a:buNone/>
            </a:pPr>
            <a:r>
              <a:rPr lang="en-US" sz="2400"/>
              <a:t> In the distance stood a palace.</a:t>
            </a:r>
            <a:r>
              <a:rPr lang="en-US"/>
              <a:t> </a:t>
            </a:r>
          </a:p>
          <a:p>
            <a:pPr>
              <a:lnSpc>
                <a:spcPct val="90000"/>
              </a:lnSpc>
              <a:buFontTx/>
              <a:buNone/>
            </a:pPr>
            <a:endParaRPr lang="en-US" sz="1200"/>
          </a:p>
          <a:p>
            <a:pPr>
              <a:lnSpc>
                <a:spcPct val="90000"/>
              </a:lnSpc>
              <a:buFontTx/>
              <a:buNone/>
            </a:pPr>
            <a:r>
              <a:rPr lang="en-US" sz="2000"/>
              <a:t>Directions: Revise this sentences by “Flipping the sentence” and using a more interesting verb. </a:t>
            </a:r>
          </a:p>
          <a:p>
            <a:pPr>
              <a:lnSpc>
                <a:spcPct val="90000"/>
              </a:lnSpc>
              <a:buFontTx/>
              <a:buNone/>
            </a:pPr>
            <a:endParaRPr lang="en-US" sz="2000"/>
          </a:p>
          <a:p>
            <a:pPr>
              <a:lnSpc>
                <a:spcPct val="90000"/>
              </a:lnSpc>
            </a:pPr>
            <a:r>
              <a:rPr lang="en-US" sz="2000"/>
              <a:t>There was a moat around the palace </a:t>
            </a:r>
          </a:p>
          <a:p>
            <a:pPr>
              <a:lnSpc>
                <a:spcPct val="90000"/>
              </a:lnSpc>
            </a:pPr>
            <a:endParaRPr lang="en-US" sz="2000"/>
          </a:p>
          <a:p>
            <a:pPr>
              <a:lnSpc>
                <a:spcPct val="90000"/>
              </a:lnSpc>
            </a:pPr>
            <a:r>
              <a:rPr lang="en-US" sz="2000"/>
              <a:t>There was a knight on the balcony. </a:t>
            </a:r>
          </a:p>
          <a:p>
            <a:pPr>
              <a:lnSpc>
                <a:spcPct val="90000"/>
              </a:lnSpc>
            </a:pPr>
            <a:endParaRPr lang="en-US" sz="2000"/>
          </a:p>
          <a:p>
            <a:pPr>
              <a:lnSpc>
                <a:spcPct val="90000"/>
              </a:lnSpc>
            </a:pPr>
            <a:r>
              <a:rPr lang="en-US" sz="2000"/>
              <a:t>There were alligators in the moat. </a:t>
            </a:r>
          </a:p>
          <a:p>
            <a:pPr>
              <a:lnSpc>
                <a:spcPct val="90000"/>
              </a:lnSpc>
            </a:pPr>
            <a:endParaRPr lang="en-US" sz="2000"/>
          </a:p>
          <a:p>
            <a:pPr>
              <a:lnSpc>
                <a:spcPct val="90000"/>
              </a:lnSpc>
            </a:pPr>
            <a:r>
              <a:rPr lang="en-US" sz="2000"/>
              <a:t>There was a tall stone tower at the corner.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z="6000"/>
              <a:t>Elaborative Detail</a:t>
            </a:r>
          </a:p>
        </p:txBody>
      </p:sp>
      <p:sp>
        <p:nvSpPr>
          <p:cNvPr id="46083" name="Rectangle 3"/>
          <p:cNvSpPr>
            <a:spLocks noGrp="1" noChangeArrowheads="1"/>
          </p:cNvSpPr>
          <p:nvPr>
            <p:ph type="body" idx="1"/>
          </p:nvPr>
        </p:nvSpPr>
        <p:spPr/>
        <p:txBody>
          <a:bodyPr/>
          <a:lstStyle/>
          <a:p>
            <a:endParaRPr lang="en-US"/>
          </a:p>
        </p:txBody>
      </p:sp>
      <p:pic>
        <p:nvPicPr>
          <p:cNvPr id="46084" name="Picture 4" descr="pig"/>
          <p:cNvPicPr>
            <a:picLocks noChangeAspect="1" noChangeArrowheads="1"/>
          </p:cNvPicPr>
          <p:nvPr/>
        </p:nvPicPr>
        <p:blipFill>
          <a:blip r:embed="rId2" cstate="print"/>
          <a:srcRect/>
          <a:stretch>
            <a:fillRect/>
          </a:stretch>
        </p:blipFill>
        <p:spPr bwMode="auto">
          <a:xfrm>
            <a:off x="2514600" y="2057400"/>
            <a:ext cx="4324350" cy="374808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z="4000"/>
              <a:t>Elaborative Detail</a:t>
            </a:r>
            <a:br>
              <a:rPr lang="en-US" sz="4000"/>
            </a:br>
            <a:r>
              <a:rPr lang="en-US" sz="2400"/>
              <a:t>Description of Setting, Character or Object</a:t>
            </a:r>
          </a:p>
        </p:txBody>
      </p:sp>
      <p:sp>
        <p:nvSpPr>
          <p:cNvPr id="7172" name="Rectangle 4"/>
          <p:cNvSpPr>
            <a:spLocks noGrp="1" noChangeArrowheads="1"/>
          </p:cNvSpPr>
          <p:nvPr>
            <p:ph type="body" sz="half" idx="1"/>
          </p:nvPr>
        </p:nvSpPr>
        <p:spPr/>
        <p:txBody>
          <a:bodyPr/>
          <a:lstStyle/>
          <a:p>
            <a:pPr>
              <a:lnSpc>
                <a:spcPct val="90000"/>
              </a:lnSpc>
            </a:pPr>
            <a:endParaRPr lang="en-US" sz="2400"/>
          </a:p>
        </p:txBody>
      </p:sp>
      <p:sp>
        <p:nvSpPr>
          <p:cNvPr id="7173" name="Rectangle 5"/>
          <p:cNvSpPr>
            <a:spLocks noGrp="1" noChangeArrowheads="1"/>
          </p:cNvSpPr>
          <p:nvPr>
            <p:ph type="body" sz="half" idx="2"/>
          </p:nvPr>
        </p:nvSpPr>
        <p:spPr>
          <a:xfrm>
            <a:off x="4419600" y="1600200"/>
            <a:ext cx="4724400" cy="5105400"/>
          </a:xfrm>
        </p:spPr>
        <p:txBody>
          <a:bodyPr/>
          <a:lstStyle/>
          <a:p>
            <a:pPr>
              <a:lnSpc>
                <a:spcPct val="90000"/>
              </a:lnSpc>
            </a:pPr>
            <a:r>
              <a:rPr lang="en-US" sz="2400"/>
              <a:t>A descriptive segment (3-4 sentences) which describes a story critical setting, character, or object will draw the reader in and help the reader experience the fictional world through the five senses of the main character. </a:t>
            </a:r>
          </a:p>
          <a:p>
            <a:pPr>
              <a:lnSpc>
                <a:spcPct val="90000"/>
              </a:lnSpc>
            </a:pPr>
            <a:r>
              <a:rPr lang="en-US" sz="2400"/>
              <a:t>If the setting is mundane or boring (an average kitchen, the school yard, etc.) the author may choose to describe an important character or object instead</a:t>
            </a:r>
          </a:p>
        </p:txBody>
      </p:sp>
      <p:sp>
        <p:nvSpPr>
          <p:cNvPr id="7174" name="AutoShape 6"/>
          <p:cNvSpPr>
            <a:spLocks noChangeArrowheads="1"/>
          </p:cNvSpPr>
          <p:nvPr/>
        </p:nvSpPr>
        <p:spPr bwMode="auto">
          <a:xfrm>
            <a:off x="838200" y="2133600"/>
            <a:ext cx="3124200" cy="3429000"/>
          </a:xfrm>
          <a:prstGeom prst="diamond">
            <a:avLst/>
          </a:prstGeom>
          <a:solidFill>
            <a:srgbClr val="993300"/>
          </a:solidFill>
          <a:ln w="9525">
            <a:solidFill>
              <a:schemeClr val="tx1"/>
            </a:solidFill>
            <a:miter lim="800000"/>
            <a:headEnd/>
            <a:tailEnd/>
          </a:ln>
          <a:effectLst/>
        </p:spPr>
        <p:txBody>
          <a:bodyPr wrap="none" anchor="ctr"/>
          <a:lstStyle/>
          <a:p>
            <a:endParaRPr lang="en-US"/>
          </a:p>
        </p:txBody>
      </p:sp>
      <p:sp>
        <p:nvSpPr>
          <p:cNvPr id="7175" name="AutoShape 7"/>
          <p:cNvSpPr>
            <a:spLocks noChangeArrowheads="1"/>
          </p:cNvSpPr>
          <p:nvPr/>
        </p:nvSpPr>
        <p:spPr bwMode="auto">
          <a:xfrm rot="10800000">
            <a:off x="1219200" y="2819400"/>
            <a:ext cx="2362200" cy="5334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FF00"/>
          </a:solidFill>
          <a:ln w="9525">
            <a:solidFill>
              <a:schemeClr val="tx1"/>
            </a:solidFill>
            <a:miter lim="800000"/>
            <a:headEnd/>
            <a:tailEnd/>
          </a:ln>
          <a:effectLst/>
        </p:spPr>
        <p:txBody>
          <a:bodyPr wrap="none" anchor="ctr"/>
          <a:lstStyle/>
          <a:p>
            <a:endParaRPr lang="en-US"/>
          </a:p>
        </p:txBody>
      </p:sp>
      <p:sp>
        <p:nvSpPr>
          <p:cNvPr id="7176" name="Line 8"/>
          <p:cNvSpPr>
            <a:spLocks noChangeShapeType="1"/>
          </p:cNvSpPr>
          <p:nvPr/>
        </p:nvSpPr>
        <p:spPr bwMode="auto">
          <a:xfrm>
            <a:off x="2362200" y="3124200"/>
            <a:ext cx="2133600" cy="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What Feelings Look Like.</a:t>
            </a:r>
          </a:p>
        </p:txBody>
      </p:sp>
      <p:sp>
        <p:nvSpPr>
          <p:cNvPr id="40963" name="Rectangle 3"/>
          <p:cNvSpPr>
            <a:spLocks noGrp="1" noChangeArrowheads="1"/>
          </p:cNvSpPr>
          <p:nvPr>
            <p:ph type="body" idx="1"/>
          </p:nvPr>
        </p:nvSpPr>
        <p:spPr>
          <a:xfrm>
            <a:off x="457200" y="1600200"/>
            <a:ext cx="8229600" cy="5029200"/>
          </a:xfrm>
        </p:spPr>
        <p:txBody>
          <a:bodyPr/>
          <a:lstStyle/>
          <a:p>
            <a:pPr>
              <a:lnSpc>
                <a:spcPct val="80000"/>
              </a:lnSpc>
            </a:pPr>
            <a:r>
              <a:rPr lang="en-US" sz="2800"/>
              <a:t>Another aspect of elaborative detail, of “showing rather than telling” involves the feelings of story characters. </a:t>
            </a:r>
          </a:p>
          <a:p>
            <a:pPr>
              <a:lnSpc>
                <a:spcPct val="80000"/>
              </a:lnSpc>
            </a:pPr>
            <a:r>
              <a:rPr lang="en-US" sz="2800"/>
              <a:t>Showing reactions to story events (both physical and emotional reactions) is a powerful means of reveling character, and allowing the reader to relate to the character. </a:t>
            </a:r>
          </a:p>
          <a:p>
            <a:pPr>
              <a:lnSpc>
                <a:spcPct val="80000"/>
              </a:lnSpc>
            </a:pPr>
            <a:r>
              <a:rPr lang="en-US" sz="2800"/>
              <a:t>However, when revealing a character’s feelings, it is always more powerful to “show” rather than “tell”:</a:t>
            </a:r>
          </a:p>
          <a:p>
            <a:pPr>
              <a:lnSpc>
                <a:spcPct val="80000"/>
              </a:lnSpc>
            </a:pPr>
            <a:r>
              <a:rPr lang="en-US" sz="2800"/>
              <a:t>“Showing” feelings involves facial and body movements. It can also involve the internal sensations of the main character.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274638"/>
            <a:ext cx="8229600" cy="411162"/>
          </a:xfrm>
        </p:spPr>
        <p:txBody>
          <a:bodyPr/>
          <a:lstStyle/>
          <a:p>
            <a:r>
              <a:rPr lang="en-US" sz="3200"/>
              <a:t>Common Feelings</a:t>
            </a:r>
          </a:p>
        </p:txBody>
      </p:sp>
      <p:sp>
        <p:nvSpPr>
          <p:cNvPr id="41988" name="Rectangle 4"/>
          <p:cNvSpPr>
            <a:spLocks noGrp="1" noChangeArrowheads="1"/>
          </p:cNvSpPr>
          <p:nvPr>
            <p:ph type="body" sz="half" idx="1"/>
          </p:nvPr>
        </p:nvSpPr>
        <p:spPr>
          <a:xfrm>
            <a:off x="457200" y="990600"/>
            <a:ext cx="4038600" cy="5638800"/>
          </a:xfrm>
        </p:spPr>
        <p:txBody>
          <a:bodyPr/>
          <a:lstStyle/>
          <a:p>
            <a:pPr marL="533400" indent="-533400" algn="ctr">
              <a:lnSpc>
                <a:spcPct val="90000"/>
              </a:lnSpc>
              <a:buFontTx/>
              <a:buNone/>
            </a:pPr>
            <a:r>
              <a:rPr lang="en-US"/>
              <a:t>Feeling</a:t>
            </a:r>
          </a:p>
          <a:p>
            <a:pPr marL="533400" indent="-533400">
              <a:lnSpc>
                <a:spcPct val="90000"/>
              </a:lnSpc>
              <a:buFontTx/>
              <a:buAutoNum type="arabicPeriod"/>
            </a:pPr>
            <a:r>
              <a:rPr lang="en-US"/>
              <a:t>Happy</a:t>
            </a:r>
          </a:p>
          <a:p>
            <a:pPr marL="533400" indent="-533400">
              <a:lnSpc>
                <a:spcPct val="90000"/>
              </a:lnSpc>
              <a:buFontTx/>
              <a:buAutoNum type="arabicPeriod"/>
            </a:pPr>
            <a:r>
              <a:rPr lang="en-US"/>
              <a:t>Sad</a:t>
            </a:r>
          </a:p>
          <a:p>
            <a:pPr marL="533400" indent="-533400">
              <a:lnSpc>
                <a:spcPct val="90000"/>
              </a:lnSpc>
              <a:buFontTx/>
              <a:buAutoNum type="arabicPeriod"/>
            </a:pPr>
            <a:r>
              <a:rPr lang="en-US"/>
              <a:t>Angry</a:t>
            </a:r>
          </a:p>
          <a:p>
            <a:pPr marL="533400" indent="-533400">
              <a:lnSpc>
                <a:spcPct val="90000"/>
              </a:lnSpc>
              <a:buFontTx/>
              <a:buAutoNum type="arabicPeriod"/>
            </a:pPr>
            <a:r>
              <a:rPr lang="en-US"/>
              <a:t>Shocked</a:t>
            </a:r>
          </a:p>
          <a:p>
            <a:pPr marL="533400" indent="-533400">
              <a:lnSpc>
                <a:spcPct val="90000"/>
              </a:lnSpc>
              <a:buFontTx/>
              <a:buAutoNum type="arabicPeriod"/>
            </a:pPr>
            <a:r>
              <a:rPr lang="en-US"/>
              <a:t>Tired</a:t>
            </a:r>
          </a:p>
          <a:p>
            <a:pPr marL="533400" indent="-533400">
              <a:lnSpc>
                <a:spcPct val="90000"/>
              </a:lnSpc>
              <a:buFontTx/>
              <a:buAutoNum type="arabicPeriod"/>
            </a:pPr>
            <a:r>
              <a:rPr lang="en-US"/>
              <a:t>Hot</a:t>
            </a:r>
          </a:p>
          <a:p>
            <a:pPr marL="533400" indent="-533400">
              <a:lnSpc>
                <a:spcPct val="90000"/>
              </a:lnSpc>
              <a:buFontTx/>
              <a:buAutoNum type="arabicPeriod"/>
            </a:pPr>
            <a:r>
              <a:rPr lang="en-US"/>
              <a:t>Cold</a:t>
            </a:r>
          </a:p>
          <a:p>
            <a:pPr marL="533400" indent="-533400">
              <a:lnSpc>
                <a:spcPct val="90000"/>
              </a:lnSpc>
              <a:buFontTx/>
              <a:buAutoNum type="arabicPeriod"/>
            </a:pPr>
            <a:r>
              <a:rPr lang="en-US"/>
              <a:t>Frightened </a:t>
            </a:r>
          </a:p>
        </p:txBody>
      </p:sp>
      <p:sp>
        <p:nvSpPr>
          <p:cNvPr id="41989" name="Rectangle 5"/>
          <p:cNvSpPr>
            <a:spLocks noGrp="1" noChangeArrowheads="1"/>
          </p:cNvSpPr>
          <p:nvPr>
            <p:ph type="body" sz="half" idx="2"/>
          </p:nvPr>
        </p:nvSpPr>
        <p:spPr>
          <a:xfrm>
            <a:off x="3276600" y="990600"/>
            <a:ext cx="5410200" cy="5867400"/>
          </a:xfrm>
        </p:spPr>
        <p:txBody>
          <a:bodyPr/>
          <a:lstStyle/>
          <a:p>
            <a:pPr marL="533400" indent="-533400" algn="ctr">
              <a:lnSpc>
                <a:spcPct val="90000"/>
              </a:lnSpc>
              <a:buFontTx/>
              <a:buNone/>
            </a:pPr>
            <a:r>
              <a:rPr lang="en-US"/>
              <a:t>What it Looks Like</a:t>
            </a:r>
          </a:p>
          <a:p>
            <a:pPr marL="533400" indent="-533400">
              <a:lnSpc>
                <a:spcPct val="90000"/>
              </a:lnSpc>
              <a:buFontTx/>
              <a:buAutoNum type="arabicPeriod"/>
            </a:pPr>
            <a:r>
              <a:rPr lang="en-US" sz="1800"/>
              <a:t>Smile on face, heart leaps, jumps up and down, hands clasped together, eyes open wide.</a:t>
            </a:r>
          </a:p>
          <a:p>
            <a:pPr marL="533400" indent="-533400">
              <a:lnSpc>
                <a:spcPct val="90000"/>
              </a:lnSpc>
              <a:buFontTx/>
              <a:buAutoNum type="arabicPeriod"/>
            </a:pPr>
            <a:r>
              <a:rPr lang="en-US" sz="1800"/>
              <a:t>Eyes well up, lips, quiver, heart drops, wring hands.</a:t>
            </a:r>
          </a:p>
          <a:p>
            <a:pPr marL="533400" indent="-533400">
              <a:lnSpc>
                <a:spcPct val="90000"/>
              </a:lnSpc>
              <a:buFontTx/>
              <a:buAutoNum type="arabicPeriod"/>
            </a:pPr>
            <a:r>
              <a:rPr lang="en-US" sz="1800"/>
              <a:t>Brow furrowed, frown, fists clenched, heart pounds, stamp feet, teeth clenched</a:t>
            </a:r>
          </a:p>
          <a:p>
            <a:pPr marL="533400" indent="-533400">
              <a:lnSpc>
                <a:spcPct val="90000"/>
              </a:lnSpc>
              <a:buFontTx/>
              <a:buAutoNum type="arabicPeriod"/>
            </a:pPr>
            <a:r>
              <a:rPr lang="en-US" sz="1800"/>
              <a:t>Mouth drops open, eyes open wide, heart pounds, cover mouth with your hand, jump back, gasp</a:t>
            </a:r>
          </a:p>
          <a:p>
            <a:pPr marL="533400" indent="-533400">
              <a:lnSpc>
                <a:spcPct val="90000"/>
              </a:lnSpc>
              <a:buFontTx/>
              <a:buAutoNum type="arabicPeriod"/>
            </a:pPr>
            <a:r>
              <a:rPr lang="en-US" sz="1800"/>
              <a:t>Slump, yawn, eyes droop, legs feel heavy</a:t>
            </a:r>
          </a:p>
          <a:p>
            <a:pPr marL="533400" indent="-533400">
              <a:lnSpc>
                <a:spcPct val="90000"/>
              </a:lnSpc>
              <a:buFontTx/>
              <a:buAutoNum type="arabicPeriod"/>
            </a:pPr>
            <a:r>
              <a:rPr lang="en-US" sz="1800"/>
              <a:t>Sweat beads on forehead, face gets red, wipe your brow, move slowly, fan yourself</a:t>
            </a:r>
          </a:p>
          <a:p>
            <a:pPr marL="533400" indent="-533400">
              <a:lnSpc>
                <a:spcPct val="90000"/>
              </a:lnSpc>
              <a:buFontTx/>
              <a:buAutoNum type="arabicPeriod"/>
            </a:pPr>
            <a:r>
              <a:rPr lang="en-US" sz="1800"/>
              <a:t>Shiver, teeth chatter, hug yourself, blow into your hands, rub hands together.</a:t>
            </a:r>
          </a:p>
          <a:p>
            <a:pPr marL="533400" indent="-533400">
              <a:lnSpc>
                <a:spcPct val="90000"/>
              </a:lnSpc>
              <a:buFontTx/>
              <a:buAutoNum type="arabicPeriod"/>
            </a:pPr>
            <a:r>
              <a:rPr lang="en-US" sz="1800"/>
              <a:t>Heart pounds, eye wide open, start to sweat, knees feel weak, butterflies in stomach, mouth drops open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sz="4000"/>
              <a:t>“Actions speaks louder than words”</a:t>
            </a:r>
          </a:p>
        </p:txBody>
      </p:sp>
      <p:sp>
        <p:nvSpPr>
          <p:cNvPr id="44035" name="Rectangle 3"/>
          <p:cNvSpPr>
            <a:spLocks noGrp="1" noChangeArrowheads="1"/>
          </p:cNvSpPr>
          <p:nvPr>
            <p:ph type="body" idx="1"/>
          </p:nvPr>
        </p:nvSpPr>
        <p:spPr/>
        <p:txBody>
          <a:bodyPr/>
          <a:lstStyle/>
          <a:p>
            <a:r>
              <a:rPr lang="en-US"/>
              <a:t>What does this mean? How might an author use this to their advantage?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t>Joey was really Shocked</a:t>
            </a:r>
          </a:p>
        </p:txBody>
      </p:sp>
      <p:sp>
        <p:nvSpPr>
          <p:cNvPr id="45059" name="Rectangle 3"/>
          <p:cNvSpPr>
            <a:spLocks noGrp="1" noChangeArrowheads="1"/>
          </p:cNvSpPr>
          <p:nvPr>
            <p:ph type="body" idx="1"/>
          </p:nvPr>
        </p:nvSpPr>
        <p:spPr/>
        <p:txBody>
          <a:bodyPr/>
          <a:lstStyle/>
          <a:p>
            <a:r>
              <a:rPr lang="en-US"/>
              <a:t>Revise this by SHOWING rather than TELLING. Be sure to describe his facial expression, body language, and even any sounds he made!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0066"/>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sz="6000"/>
              <a:t>Suspense</a:t>
            </a:r>
          </a:p>
        </p:txBody>
      </p:sp>
      <p:sp>
        <p:nvSpPr>
          <p:cNvPr id="47107" name="Rectangle 3"/>
          <p:cNvSpPr>
            <a:spLocks noGrp="1" noChangeArrowheads="1"/>
          </p:cNvSpPr>
          <p:nvPr>
            <p:ph type="body" idx="1"/>
          </p:nvPr>
        </p:nvSpPr>
        <p:spPr/>
        <p:txBody>
          <a:bodyPr/>
          <a:lstStyle/>
          <a:p>
            <a:endParaRPr lang="en-US"/>
          </a:p>
        </p:txBody>
      </p:sp>
      <p:pic>
        <p:nvPicPr>
          <p:cNvPr id="47109" name="Picture 5" descr="Twighlight-film-460_794729c"/>
          <p:cNvPicPr>
            <a:picLocks noChangeAspect="1" noChangeArrowheads="1"/>
          </p:cNvPicPr>
          <p:nvPr/>
        </p:nvPicPr>
        <p:blipFill>
          <a:blip r:embed="rId2" cstate="print"/>
          <a:srcRect/>
          <a:stretch>
            <a:fillRect/>
          </a:stretch>
        </p:blipFill>
        <p:spPr bwMode="auto">
          <a:xfrm>
            <a:off x="1676400" y="1752600"/>
            <a:ext cx="5842000" cy="3657600"/>
          </a:xfrm>
          <a:prstGeom prst="rect">
            <a:avLst/>
          </a:prstGeo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0066"/>
        </a:solidFill>
        <a:effectLst/>
      </p:bgPr>
    </p:bg>
    <p:spTree>
      <p:nvGrpSpPr>
        <p:cNvPr id="1" name=""/>
        <p:cNvGrpSpPr/>
        <p:nvPr/>
      </p:nvGrpSpPr>
      <p:grpSpPr>
        <a:xfrm>
          <a:off x="0" y="0"/>
          <a:ext cx="0" cy="0"/>
          <a:chOff x="0" y="0"/>
          <a:chExt cx="0" cy="0"/>
        </a:xfrm>
      </p:grpSpPr>
      <p:sp>
        <p:nvSpPr>
          <p:cNvPr id="48131" name="Rectangle 3"/>
          <p:cNvSpPr>
            <a:spLocks noGrp="1" noChangeArrowheads="1"/>
          </p:cNvSpPr>
          <p:nvPr>
            <p:ph type="body" idx="1"/>
          </p:nvPr>
        </p:nvSpPr>
        <p:spPr>
          <a:xfrm>
            <a:off x="457200" y="152400"/>
            <a:ext cx="8229600" cy="5973763"/>
          </a:xfrm>
        </p:spPr>
        <p:txBody>
          <a:bodyPr/>
          <a:lstStyle/>
          <a:p>
            <a:pPr>
              <a:lnSpc>
                <a:spcPct val="90000"/>
              </a:lnSpc>
            </a:pPr>
            <a:r>
              <a:rPr lang="en-US"/>
              <a:t>A sense of suspense and anticipation is what hooks the reader and moves the story into the main event. </a:t>
            </a:r>
          </a:p>
          <a:p>
            <a:pPr>
              <a:lnSpc>
                <a:spcPct val="90000"/>
              </a:lnSpc>
            </a:pPr>
            <a:r>
              <a:rPr lang="en-US"/>
              <a:t>Suspense building raises questions in the reader’s mind</a:t>
            </a:r>
          </a:p>
          <a:p>
            <a:pPr>
              <a:lnSpc>
                <a:spcPct val="90000"/>
              </a:lnSpc>
            </a:pPr>
            <a:r>
              <a:rPr lang="en-US"/>
              <a:t>If the main character is wondering or worrying, so is the reader! The reader’s questions have to be answered.</a:t>
            </a:r>
          </a:p>
          <a:p>
            <a:pPr>
              <a:lnSpc>
                <a:spcPct val="90000"/>
              </a:lnSpc>
            </a:pPr>
            <a:r>
              <a:rPr lang="en-US"/>
              <a:t>Suspense, contrary to what people often think, does not have to be scary.</a:t>
            </a:r>
          </a:p>
          <a:p>
            <a:pPr>
              <a:lnSpc>
                <a:spcPct val="90000"/>
              </a:lnSpc>
            </a:pPr>
            <a:r>
              <a:rPr lang="en-US"/>
              <a:t>But another way to look at suspense is as story tension or a sense of anticipation. </a:t>
            </a:r>
          </a:p>
          <a:p>
            <a:pPr>
              <a:lnSpc>
                <a:spcPct val="90000"/>
              </a:lnSpc>
            </a:pPr>
            <a:endParaRPr lang="en-US"/>
          </a:p>
          <a:p>
            <a:pPr>
              <a:lnSpc>
                <a:spcPct val="90000"/>
              </a:lnSpc>
            </a:pP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0066"/>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sz="2800"/>
              <a:t>There are several ways to build suspense or anticipation</a:t>
            </a:r>
          </a:p>
        </p:txBody>
      </p:sp>
      <p:sp>
        <p:nvSpPr>
          <p:cNvPr id="49155" name="Rectangle 3"/>
          <p:cNvSpPr>
            <a:spLocks noGrp="1" noChangeArrowheads="1"/>
          </p:cNvSpPr>
          <p:nvPr>
            <p:ph type="body" idx="1"/>
          </p:nvPr>
        </p:nvSpPr>
        <p:spPr/>
        <p:txBody>
          <a:bodyPr/>
          <a:lstStyle/>
          <a:p>
            <a:pPr algn="ctr">
              <a:buFontTx/>
              <a:buNone/>
            </a:pPr>
            <a:r>
              <a:rPr lang="en-US" sz="4400"/>
              <a:t>1. Story Questions</a:t>
            </a:r>
          </a:p>
          <a:p>
            <a:r>
              <a:rPr lang="en-US" sz="2400"/>
              <a:t>Story questions can be raised directly or indirectly.</a:t>
            </a:r>
          </a:p>
          <a:p>
            <a:r>
              <a:rPr lang="en-US" sz="2400"/>
              <a:t>The simple way (directly) is to have your main character raise a question -to wonder or worry</a:t>
            </a:r>
          </a:p>
          <a:p>
            <a:r>
              <a:rPr lang="en-US" sz="2400"/>
              <a:t>The indirect approach involves telling the reader only part what is going on –just a hint. This raises questions in the readers’ mind and compels them to read on. </a:t>
            </a:r>
          </a:p>
          <a:p>
            <a:endParaRPr lang="en-US" sz="440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F0066"/>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t>2. Word Referents</a:t>
            </a:r>
          </a:p>
        </p:txBody>
      </p:sp>
      <p:sp>
        <p:nvSpPr>
          <p:cNvPr id="50179" name="Rectangle 3"/>
          <p:cNvSpPr>
            <a:spLocks noGrp="1" noChangeArrowheads="1"/>
          </p:cNvSpPr>
          <p:nvPr>
            <p:ph type="body" idx="1"/>
          </p:nvPr>
        </p:nvSpPr>
        <p:spPr/>
        <p:txBody>
          <a:bodyPr/>
          <a:lstStyle/>
          <a:p>
            <a:r>
              <a:rPr lang="en-US" sz="2800"/>
              <a:t>Tease the reader by not immediately revealing what “it” is. Describe a story critical character or object without naming it .</a:t>
            </a:r>
          </a:p>
          <a:p>
            <a:r>
              <a:rPr lang="en-US" sz="2800"/>
              <a:t>Example:</a:t>
            </a:r>
          </a:p>
          <a:p>
            <a:pPr>
              <a:buFontTx/>
              <a:buNone/>
            </a:pPr>
            <a:r>
              <a:rPr lang="en-US" sz="2800"/>
              <a:t>Instead of writing: </a:t>
            </a:r>
            <a:r>
              <a:rPr lang="en-US" sz="2800" i="1"/>
              <a:t>I saw a dragon in the cave.</a:t>
            </a:r>
          </a:p>
          <a:p>
            <a:pPr>
              <a:buFontTx/>
              <a:buNone/>
            </a:pPr>
            <a:r>
              <a:rPr lang="en-US" sz="2800"/>
              <a:t>Use word referents: </a:t>
            </a:r>
            <a:r>
              <a:rPr lang="en-US" sz="2800" i="1" u="sng"/>
              <a:t>The creature</a:t>
            </a:r>
            <a:r>
              <a:rPr lang="en-US" sz="2800" i="1"/>
              <a:t> was huge and dark as night. </a:t>
            </a:r>
            <a:r>
              <a:rPr lang="en-US" sz="2800" i="1" u="sng"/>
              <a:t>It</a:t>
            </a:r>
            <a:r>
              <a:rPr lang="en-US" sz="2800" i="1"/>
              <a:t> made a soft rumbling sound. I could feel the </a:t>
            </a:r>
            <a:r>
              <a:rPr lang="en-US" sz="2800" i="1" u="sng"/>
              <a:t>mythical beast’s</a:t>
            </a:r>
            <a:r>
              <a:rPr lang="en-US" sz="2800" i="1"/>
              <a:t> hot breath on my face.</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0066"/>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t>3. The Magic of 3</a:t>
            </a:r>
          </a:p>
        </p:txBody>
      </p:sp>
      <p:sp>
        <p:nvSpPr>
          <p:cNvPr id="51203" name="Rectangle 3"/>
          <p:cNvSpPr>
            <a:spLocks noGrp="1" noChangeArrowheads="1"/>
          </p:cNvSpPr>
          <p:nvPr>
            <p:ph type="body" idx="1"/>
          </p:nvPr>
        </p:nvSpPr>
        <p:spPr/>
        <p:txBody>
          <a:bodyPr/>
          <a:lstStyle/>
          <a:p>
            <a:pPr marL="609600" indent="-609600">
              <a:lnSpc>
                <a:spcPct val="80000"/>
              </a:lnSpc>
            </a:pPr>
            <a:r>
              <a:rPr lang="en-US" sz="2800"/>
              <a:t>This technique involves the convention in which a series of sensory hints (involving any of the senses) are provided in a way that builds tension- the third hint leading directly to a revelation.</a:t>
            </a:r>
          </a:p>
          <a:p>
            <a:pPr marL="609600" indent="-609600">
              <a:lnSpc>
                <a:spcPct val="80000"/>
              </a:lnSpc>
              <a:buFontTx/>
              <a:buAutoNum type="arabicPeriod"/>
            </a:pPr>
            <a:r>
              <a:rPr lang="en-US" sz="2800"/>
              <a:t>You hear a noise. You look. Nothing. You dismiss it.</a:t>
            </a:r>
          </a:p>
          <a:p>
            <a:pPr marL="609600" indent="-609600">
              <a:lnSpc>
                <a:spcPct val="80000"/>
              </a:lnSpc>
              <a:buFontTx/>
              <a:buAutoNum type="arabicPeriod"/>
            </a:pPr>
            <a:r>
              <a:rPr lang="en-US" sz="2800"/>
              <a:t>You see a fleeting shadow. Again, you try to determine what it could be, but don’t notice anything unusual. You start to worry.</a:t>
            </a:r>
          </a:p>
          <a:p>
            <a:pPr marL="609600" indent="-609600">
              <a:lnSpc>
                <a:spcPct val="80000"/>
              </a:lnSpc>
              <a:buFontTx/>
              <a:buAutoNum type="arabicPeriod"/>
            </a:pPr>
            <a:r>
              <a:rPr lang="en-US" sz="2800"/>
              <a:t>You feel something brush past you. You turn. There it is! (revelation)</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F0066"/>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Red Flag Words and Phrases </a:t>
            </a:r>
          </a:p>
        </p:txBody>
      </p:sp>
      <p:sp>
        <p:nvSpPr>
          <p:cNvPr id="52227" name="Rectangle 3"/>
          <p:cNvSpPr>
            <a:spLocks noGrp="1" noChangeArrowheads="1"/>
          </p:cNvSpPr>
          <p:nvPr>
            <p:ph type="body" idx="1"/>
          </p:nvPr>
        </p:nvSpPr>
        <p:spPr>
          <a:xfrm>
            <a:off x="457200" y="1600200"/>
            <a:ext cx="8229600" cy="5029200"/>
          </a:xfrm>
        </p:spPr>
        <p:txBody>
          <a:bodyPr/>
          <a:lstStyle/>
          <a:p>
            <a:pPr>
              <a:lnSpc>
                <a:spcPct val="90000"/>
              </a:lnSpc>
            </a:pPr>
            <a:r>
              <a:rPr lang="en-US" sz="2800"/>
              <a:t>When building Suspense, and particularly when using the Magic of Three, authors us RED FLAG WORDS AND PHRASES to grab the reader’s attention, to alert the reader to the fact that something significant is about to happen.</a:t>
            </a:r>
          </a:p>
          <a:p>
            <a:pPr>
              <a:lnSpc>
                <a:spcPct val="90000"/>
              </a:lnSpc>
            </a:pPr>
            <a:r>
              <a:rPr lang="en-US" sz="2800"/>
              <a:t>These RED FLAG WORDS AND PHRASES may be used effectively to introduce each hint in the Magic Three. </a:t>
            </a:r>
          </a:p>
          <a:p>
            <a:pPr>
              <a:lnSpc>
                <a:spcPct val="90000"/>
              </a:lnSpc>
            </a:pPr>
            <a:r>
              <a:rPr lang="en-US" sz="2800"/>
              <a:t>They can also be used effectively along with story questions and word referents. These transitional phrases help to move the action forward  in a suspenseful way.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p:txBody>
          <a:bodyPr/>
          <a:lstStyle/>
          <a:p>
            <a:r>
              <a:rPr lang="en-US"/>
              <a:t>Suspense</a:t>
            </a:r>
          </a:p>
        </p:txBody>
      </p:sp>
      <p:sp>
        <p:nvSpPr>
          <p:cNvPr id="9222" name="Rectangle 6"/>
          <p:cNvSpPr>
            <a:spLocks noGrp="1" noChangeArrowheads="1"/>
          </p:cNvSpPr>
          <p:nvPr>
            <p:ph type="body" sz="half" idx="2"/>
          </p:nvPr>
        </p:nvSpPr>
        <p:spPr>
          <a:xfrm>
            <a:off x="4648200" y="1600200"/>
            <a:ext cx="4343400" cy="5029200"/>
          </a:xfrm>
        </p:spPr>
        <p:txBody>
          <a:bodyPr/>
          <a:lstStyle/>
          <a:p>
            <a:r>
              <a:rPr lang="en-US" sz="2400"/>
              <a:t>Here the author moves toward the main event by building suspense or a sense of anticipation.</a:t>
            </a:r>
          </a:p>
          <a:p>
            <a:r>
              <a:rPr lang="en-US" sz="2400"/>
              <a:t>This might involve raising worry, wonder, concern, or doubt, all of which build tension. This can be done through the use of</a:t>
            </a:r>
          </a:p>
          <a:p>
            <a:pPr lvl="1"/>
            <a:r>
              <a:rPr lang="en-US" sz="2000"/>
              <a:t>“Story Questions”</a:t>
            </a:r>
          </a:p>
          <a:p>
            <a:pPr lvl="1"/>
            <a:r>
              <a:rPr lang="en-US" sz="2000"/>
              <a:t>“Word referents” </a:t>
            </a:r>
          </a:p>
          <a:p>
            <a:pPr lvl="1"/>
            <a:r>
              <a:rPr lang="en-US" sz="2000"/>
              <a:t>“The magic of three”</a:t>
            </a:r>
          </a:p>
        </p:txBody>
      </p:sp>
      <p:sp>
        <p:nvSpPr>
          <p:cNvPr id="9223" name="Rectangle 7"/>
          <p:cNvSpPr>
            <a:spLocks noChangeArrowheads="1"/>
          </p:cNvSpPr>
          <p:nvPr>
            <p:ph type="body" sz="half" idx="1"/>
          </p:nvPr>
        </p:nvSpPr>
        <p:spPr>
          <a:prstGeom prst="diamond">
            <a:avLst/>
          </a:prstGeom>
          <a:solidFill>
            <a:srgbClr val="993300"/>
          </a:solidFill>
          <a:ln>
            <a:solidFill>
              <a:schemeClr val="tx1"/>
            </a:solidFill>
          </a:ln>
        </p:spPr>
        <p:txBody>
          <a:bodyPr/>
          <a:lstStyle/>
          <a:p>
            <a:pPr>
              <a:buFontTx/>
              <a:buNone/>
            </a:pPr>
            <a:endParaRPr lang="en-US" sz="2400"/>
          </a:p>
        </p:txBody>
      </p:sp>
      <p:sp>
        <p:nvSpPr>
          <p:cNvPr id="9224" name="AutoShape 8"/>
          <p:cNvSpPr>
            <a:spLocks noChangeArrowheads="1"/>
          </p:cNvSpPr>
          <p:nvPr/>
        </p:nvSpPr>
        <p:spPr bwMode="auto">
          <a:xfrm rot="10800000">
            <a:off x="685800" y="3124200"/>
            <a:ext cx="3581400" cy="457200"/>
          </a:xfrm>
          <a:custGeom>
            <a:avLst/>
            <a:gdLst>
              <a:gd name="G0" fmla="+- 2512 0 0"/>
              <a:gd name="G1" fmla="+- 21600 0 2512"/>
              <a:gd name="G2" fmla="*/ 2512 1 2"/>
              <a:gd name="G3" fmla="+- 21600 0 G2"/>
              <a:gd name="G4" fmla="+/ 2512 21600 2"/>
              <a:gd name="G5" fmla="+/ G1 0 2"/>
              <a:gd name="G6" fmla="*/ 21600 21600 2512"/>
              <a:gd name="G7" fmla="*/ G6 1 2"/>
              <a:gd name="G8" fmla="+- 21600 0 G7"/>
              <a:gd name="G9" fmla="*/ 21600 1 2"/>
              <a:gd name="G10" fmla="+- 2512 0 G9"/>
              <a:gd name="G11" fmla="?: G10 G8 0"/>
              <a:gd name="G12" fmla="?: G10 G7 21600"/>
              <a:gd name="T0" fmla="*/ 20344 w 21600"/>
              <a:gd name="T1" fmla="*/ 10800 h 21600"/>
              <a:gd name="T2" fmla="*/ 10800 w 21600"/>
              <a:gd name="T3" fmla="*/ 21600 h 21600"/>
              <a:gd name="T4" fmla="*/ 1256 w 21600"/>
              <a:gd name="T5" fmla="*/ 10800 h 21600"/>
              <a:gd name="T6" fmla="*/ 10800 w 21600"/>
              <a:gd name="T7" fmla="*/ 0 h 21600"/>
              <a:gd name="T8" fmla="*/ 3056 w 21600"/>
              <a:gd name="T9" fmla="*/ 3056 h 21600"/>
              <a:gd name="T10" fmla="*/ 18544 w 21600"/>
              <a:gd name="T11" fmla="*/ 18544 h 21600"/>
            </a:gdLst>
            <a:ahLst/>
            <a:cxnLst>
              <a:cxn ang="0">
                <a:pos x="T0" y="T1"/>
              </a:cxn>
              <a:cxn ang="0">
                <a:pos x="T2" y="T3"/>
              </a:cxn>
              <a:cxn ang="0">
                <a:pos x="T4" y="T5"/>
              </a:cxn>
              <a:cxn ang="0">
                <a:pos x="T6" y="T7"/>
              </a:cxn>
            </a:cxnLst>
            <a:rect l="T8" t="T9" r="T10" b="T11"/>
            <a:pathLst>
              <a:path w="21600" h="21600">
                <a:moveTo>
                  <a:pt x="0" y="0"/>
                </a:moveTo>
                <a:lnTo>
                  <a:pt x="2512" y="21600"/>
                </a:lnTo>
                <a:lnTo>
                  <a:pt x="19088" y="21600"/>
                </a:lnTo>
                <a:lnTo>
                  <a:pt x="21600" y="0"/>
                </a:lnTo>
                <a:close/>
              </a:path>
            </a:pathLst>
          </a:custGeom>
          <a:solidFill>
            <a:srgbClr val="FFFF00"/>
          </a:solidFill>
          <a:ln w="9525">
            <a:solidFill>
              <a:schemeClr val="tx1"/>
            </a:solidFill>
            <a:miter lim="800000"/>
            <a:headEnd/>
            <a:tailEnd/>
          </a:ln>
          <a:effectLst/>
        </p:spPr>
        <p:txBody>
          <a:bodyPr wrap="none" anchor="ctr"/>
          <a:lstStyle/>
          <a:p>
            <a:endParaRPr lang="en-US"/>
          </a:p>
        </p:txBody>
      </p:sp>
      <p:sp>
        <p:nvSpPr>
          <p:cNvPr id="9225" name="Line 9"/>
          <p:cNvSpPr>
            <a:spLocks noChangeShapeType="1"/>
          </p:cNvSpPr>
          <p:nvPr/>
        </p:nvSpPr>
        <p:spPr bwMode="auto">
          <a:xfrm>
            <a:off x="2667000" y="3429000"/>
            <a:ext cx="1905000" cy="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F0066"/>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sz="4000"/>
              <a:t>RED FLAG WORDS AND PHRASES </a:t>
            </a:r>
          </a:p>
        </p:txBody>
      </p:sp>
      <p:sp>
        <p:nvSpPr>
          <p:cNvPr id="53251" name="Rectangle 3"/>
          <p:cNvSpPr>
            <a:spLocks noGrp="1" noChangeArrowheads="1"/>
          </p:cNvSpPr>
          <p:nvPr>
            <p:ph type="body" sz="half" idx="1"/>
          </p:nvPr>
        </p:nvSpPr>
        <p:spPr/>
        <p:txBody>
          <a:bodyPr/>
          <a:lstStyle/>
          <a:p>
            <a:r>
              <a:rPr lang="en-US"/>
              <a:t>Suddenly </a:t>
            </a:r>
          </a:p>
          <a:p>
            <a:r>
              <a:rPr lang="en-US"/>
              <a:t>A moment later</a:t>
            </a:r>
          </a:p>
          <a:p>
            <a:r>
              <a:rPr lang="en-US"/>
              <a:t>The next thing I knew </a:t>
            </a:r>
          </a:p>
          <a:p>
            <a:r>
              <a:rPr lang="en-US"/>
              <a:t>In the blink of an eye</a:t>
            </a:r>
          </a:p>
          <a:p>
            <a:r>
              <a:rPr lang="en-US"/>
              <a:t>Instantly </a:t>
            </a:r>
          </a:p>
        </p:txBody>
      </p:sp>
      <p:sp>
        <p:nvSpPr>
          <p:cNvPr id="53252" name="Rectangle 4"/>
          <p:cNvSpPr>
            <a:spLocks noGrp="1" noChangeArrowheads="1"/>
          </p:cNvSpPr>
          <p:nvPr>
            <p:ph type="body" sz="half" idx="2"/>
          </p:nvPr>
        </p:nvSpPr>
        <p:spPr/>
        <p:txBody>
          <a:bodyPr/>
          <a:lstStyle/>
          <a:p>
            <a:r>
              <a:rPr lang="en-US"/>
              <a:t>Just then </a:t>
            </a:r>
          </a:p>
          <a:p>
            <a:r>
              <a:rPr lang="en-US"/>
              <a:t>All of a sudden</a:t>
            </a:r>
          </a:p>
          <a:p>
            <a:r>
              <a:rPr lang="en-US"/>
              <a:t>Without warning</a:t>
            </a:r>
          </a:p>
          <a:p>
            <a:r>
              <a:rPr lang="en-US"/>
              <a:t>To my surprise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solidFill>
                  <a:schemeClr val="bg1"/>
                </a:solidFill>
              </a:rPr>
              <a:t>The Main Event</a:t>
            </a:r>
          </a:p>
        </p:txBody>
      </p:sp>
      <p:sp>
        <p:nvSpPr>
          <p:cNvPr id="55299" name="Rectangle 3"/>
          <p:cNvSpPr>
            <a:spLocks noGrp="1" noChangeArrowheads="1"/>
          </p:cNvSpPr>
          <p:nvPr>
            <p:ph type="body" idx="1"/>
          </p:nvPr>
        </p:nvSpPr>
        <p:spPr/>
        <p:txBody>
          <a:bodyPr/>
          <a:lstStyle/>
          <a:p>
            <a:endParaRPr lang="en-US"/>
          </a:p>
        </p:txBody>
      </p:sp>
      <p:pic>
        <p:nvPicPr>
          <p:cNvPr id="55300" name="Picture 4" descr="incredibles-jack-jack-fire"/>
          <p:cNvPicPr>
            <a:picLocks noChangeAspect="1" noChangeArrowheads="1" noCrop="1"/>
          </p:cNvPicPr>
          <p:nvPr/>
        </p:nvPicPr>
        <p:blipFill>
          <a:blip r:embed="rId2" cstate="print"/>
          <a:srcRect/>
          <a:stretch>
            <a:fillRect/>
          </a:stretch>
        </p:blipFill>
        <p:spPr bwMode="auto">
          <a:xfrm>
            <a:off x="2743200" y="1295400"/>
            <a:ext cx="3873500" cy="4648200"/>
          </a:xfrm>
          <a:prstGeom prst="rect">
            <a:avLst/>
          </a:prstGeom>
          <a:noFill/>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sz="4000">
                <a:solidFill>
                  <a:schemeClr val="bg1"/>
                </a:solidFill>
              </a:rPr>
              <a:t>The Main Event is basically what the story is all about</a:t>
            </a:r>
          </a:p>
        </p:txBody>
      </p:sp>
      <p:sp>
        <p:nvSpPr>
          <p:cNvPr id="56323" name="Rectangle 3"/>
          <p:cNvSpPr>
            <a:spLocks noGrp="1" noChangeArrowheads="1"/>
          </p:cNvSpPr>
          <p:nvPr>
            <p:ph type="body" idx="1"/>
          </p:nvPr>
        </p:nvSpPr>
        <p:spPr>
          <a:xfrm>
            <a:off x="457200" y="1600200"/>
            <a:ext cx="8229600" cy="5029200"/>
          </a:xfrm>
        </p:spPr>
        <p:txBody>
          <a:bodyPr/>
          <a:lstStyle/>
          <a:p>
            <a:pPr>
              <a:lnSpc>
                <a:spcPct val="90000"/>
              </a:lnSpc>
            </a:pPr>
            <a:r>
              <a:rPr lang="en-US" sz="2800">
                <a:solidFill>
                  <a:schemeClr val="bg1"/>
                </a:solidFill>
              </a:rPr>
              <a:t>Everything so far should led up to one single, </a:t>
            </a:r>
            <a:r>
              <a:rPr lang="en-US" sz="2800" b="1">
                <a:solidFill>
                  <a:schemeClr val="bg1"/>
                </a:solidFill>
              </a:rPr>
              <a:t>meaningful event or scene</a:t>
            </a:r>
            <a:r>
              <a:rPr lang="en-US" sz="2800">
                <a:solidFill>
                  <a:schemeClr val="bg1"/>
                </a:solidFill>
              </a:rPr>
              <a:t>.</a:t>
            </a:r>
          </a:p>
          <a:p>
            <a:pPr>
              <a:lnSpc>
                <a:spcPct val="90000"/>
              </a:lnSpc>
            </a:pPr>
            <a:r>
              <a:rPr lang="en-US" sz="2800">
                <a:solidFill>
                  <a:schemeClr val="bg1"/>
                </a:solidFill>
              </a:rPr>
              <a:t> (A novel consists of many scenes that lead to one peak climatic event- a short story focuses on a single significant main event.)</a:t>
            </a:r>
          </a:p>
          <a:p>
            <a:pPr>
              <a:lnSpc>
                <a:spcPct val="90000"/>
              </a:lnSpc>
            </a:pPr>
            <a:r>
              <a:rPr lang="en-US" sz="2800">
                <a:solidFill>
                  <a:schemeClr val="bg1"/>
                </a:solidFill>
              </a:rPr>
              <a:t>In both the personal experience narrative and the character/ problem solution narrative – everything so lead to the main event. </a:t>
            </a:r>
          </a:p>
          <a:p>
            <a:pPr>
              <a:lnSpc>
                <a:spcPct val="90000"/>
              </a:lnSpc>
            </a:pPr>
            <a:r>
              <a:rPr lang="en-US" sz="2800">
                <a:solidFill>
                  <a:schemeClr val="bg1"/>
                </a:solidFill>
              </a:rPr>
              <a:t> The main event consists of the adventure, problem, or experience that changes or affects the main character in some way.</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a:xfrm>
            <a:off x="457200" y="381000"/>
            <a:ext cx="8229600" cy="5745163"/>
          </a:xfrm>
        </p:spPr>
        <p:txBody>
          <a:bodyPr/>
          <a:lstStyle/>
          <a:p>
            <a:r>
              <a:rPr lang="en-US">
                <a:solidFill>
                  <a:schemeClr val="bg1"/>
                </a:solidFill>
              </a:rPr>
              <a:t>In the personal experience narrative crafting an effective main event involves adding a lot of elaborative detail and stretching out the significant event to high light its importance</a:t>
            </a:r>
          </a:p>
          <a:p>
            <a:endParaRPr lang="en-US">
              <a:solidFill>
                <a:schemeClr val="bg1"/>
              </a:solidFill>
            </a:endParaRPr>
          </a:p>
          <a:p>
            <a:r>
              <a:rPr lang="en-US">
                <a:solidFill>
                  <a:schemeClr val="bg1"/>
                </a:solidFill>
              </a:rPr>
              <a:t>In a character/problem/solution narrative, the author stretches out the challenges presented, and has the main character react to these challenges.- the tension is built-in.</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sz="4000"/>
              <a:t/>
            </a:r>
            <a:br>
              <a:rPr lang="en-US" sz="4000"/>
            </a:br>
            <a:r>
              <a:rPr lang="en-US" sz="4000">
                <a:solidFill>
                  <a:schemeClr val="bg1"/>
                </a:solidFill>
              </a:rPr>
              <a:t>Fully Elaborated Main Events are made of a balance of</a:t>
            </a:r>
            <a:r>
              <a:rPr lang="en-US" sz="4000"/>
              <a:t> </a:t>
            </a:r>
            <a:br>
              <a:rPr lang="en-US" sz="4000"/>
            </a:br>
            <a:endParaRPr lang="en-US" sz="4000"/>
          </a:p>
        </p:txBody>
      </p:sp>
      <p:sp>
        <p:nvSpPr>
          <p:cNvPr id="58371" name="Rectangle 3"/>
          <p:cNvSpPr>
            <a:spLocks noGrp="1" noChangeArrowheads="1"/>
          </p:cNvSpPr>
          <p:nvPr>
            <p:ph type="body" idx="1"/>
          </p:nvPr>
        </p:nvSpPr>
        <p:spPr/>
        <p:txBody>
          <a:bodyPr/>
          <a:lstStyle/>
          <a:p>
            <a:r>
              <a:rPr lang="en-US">
                <a:solidFill>
                  <a:schemeClr val="bg1"/>
                </a:solidFill>
              </a:rPr>
              <a:t>Action</a:t>
            </a:r>
          </a:p>
          <a:p>
            <a:r>
              <a:rPr lang="en-US">
                <a:solidFill>
                  <a:schemeClr val="bg1"/>
                </a:solidFill>
              </a:rPr>
              <a:t>Description</a:t>
            </a:r>
          </a:p>
          <a:p>
            <a:r>
              <a:rPr lang="en-US">
                <a:solidFill>
                  <a:schemeClr val="bg1"/>
                </a:solidFill>
              </a:rPr>
              <a:t>Thoughts/feelings</a:t>
            </a:r>
          </a:p>
          <a:p>
            <a:r>
              <a:rPr lang="en-US">
                <a:solidFill>
                  <a:schemeClr val="bg1"/>
                </a:solidFill>
              </a:rPr>
              <a:t>Dialogue/exclamation</a:t>
            </a:r>
          </a:p>
          <a:p>
            <a:r>
              <a:rPr lang="en-US">
                <a:solidFill>
                  <a:schemeClr val="bg1"/>
                </a:solidFill>
              </a:rPr>
              <a:t>Sound Effect</a:t>
            </a:r>
          </a:p>
          <a:p>
            <a:endParaRPr lang="en-US">
              <a:solidFill>
                <a:schemeClr val="bg1"/>
              </a:solidFill>
            </a:endParaRPr>
          </a:p>
          <a:p>
            <a:pPr algn="ctr">
              <a:buFontTx/>
              <a:buNone/>
            </a:pPr>
            <a:r>
              <a:rPr lang="en-US">
                <a:solidFill>
                  <a:schemeClr val="bg1"/>
                </a:solidFill>
              </a:rPr>
              <a:t>* Don’t summarize! Make a Scene!</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solidFill>
                  <a:schemeClr val="bg1"/>
                </a:solidFill>
              </a:rPr>
              <a:t>Detail Generating Questions</a:t>
            </a:r>
          </a:p>
        </p:txBody>
      </p:sp>
      <p:sp>
        <p:nvSpPr>
          <p:cNvPr id="59395" name="Rectangle 3"/>
          <p:cNvSpPr>
            <a:spLocks noGrp="1" noChangeArrowheads="1"/>
          </p:cNvSpPr>
          <p:nvPr>
            <p:ph type="body" idx="1"/>
          </p:nvPr>
        </p:nvSpPr>
        <p:spPr>
          <a:xfrm>
            <a:off x="457200" y="1371600"/>
            <a:ext cx="8229600" cy="5334000"/>
          </a:xfrm>
        </p:spPr>
        <p:txBody>
          <a:bodyPr/>
          <a:lstStyle/>
          <a:p>
            <a:pPr>
              <a:lnSpc>
                <a:spcPct val="90000"/>
              </a:lnSpc>
            </a:pPr>
            <a:r>
              <a:rPr lang="en-US" sz="2800">
                <a:solidFill>
                  <a:schemeClr val="bg1"/>
                </a:solidFill>
              </a:rPr>
              <a:t>Action: What did you do?</a:t>
            </a:r>
          </a:p>
          <a:p>
            <a:pPr>
              <a:lnSpc>
                <a:spcPct val="90000"/>
              </a:lnSpc>
              <a:buFontTx/>
              <a:buNone/>
            </a:pPr>
            <a:r>
              <a:rPr lang="en-US" sz="2000">
                <a:solidFill>
                  <a:schemeClr val="bg1"/>
                </a:solidFill>
              </a:rPr>
              <a:t>(tell it in, slow motion, Play by Play, S-t-r-e-t-c-h i-t O-u-t)</a:t>
            </a:r>
          </a:p>
          <a:p>
            <a:pPr>
              <a:lnSpc>
                <a:spcPct val="90000"/>
              </a:lnSpc>
              <a:buFontTx/>
              <a:buNone/>
            </a:pPr>
            <a:endParaRPr lang="en-US" sz="2000">
              <a:solidFill>
                <a:schemeClr val="bg1"/>
              </a:solidFill>
            </a:endParaRPr>
          </a:p>
          <a:p>
            <a:pPr>
              <a:lnSpc>
                <a:spcPct val="90000"/>
              </a:lnSpc>
            </a:pPr>
            <a:r>
              <a:rPr lang="en-US" sz="2800">
                <a:solidFill>
                  <a:schemeClr val="bg1"/>
                </a:solidFill>
              </a:rPr>
              <a:t>Description: What did you see, hear, feel?</a:t>
            </a:r>
            <a:r>
              <a:rPr lang="en-US" sz="2000">
                <a:solidFill>
                  <a:schemeClr val="bg1"/>
                </a:solidFill>
              </a:rPr>
              <a:t> </a:t>
            </a:r>
          </a:p>
          <a:p>
            <a:pPr>
              <a:lnSpc>
                <a:spcPct val="90000"/>
              </a:lnSpc>
            </a:pPr>
            <a:endParaRPr lang="en-US" sz="2000">
              <a:solidFill>
                <a:schemeClr val="bg1"/>
              </a:solidFill>
            </a:endParaRPr>
          </a:p>
          <a:p>
            <a:pPr>
              <a:lnSpc>
                <a:spcPct val="90000"/>
              </a:lnSpc>
            </a:pPr>
            <a:r>
              <a:rPr lang="en-US" sz="2800">
                <a:solidFill>
                  <a:schemeClr val="bg1"/>
                </a:solidFill>
              </a:rPr>
              <a:t>Thoughts/Feelings: What were you wondering, worrying, feeling?</a:t>
            </a:r>
          </a:p>
          <a:p>
            <a:pPr>
              <a:lnSpc>
                <a:spcPct val="90000"/>
              </a:lnSpc>
            </a:pPr>
            <a:endParaRPr lang="en-US" sz="2800">
              <a:solidFill>
                <a:schemeClr val="bg1"/>
              </a:solidFill>
            </a:endParaRPr>
          </a:p>
          <a:p>
            <a:pPr>
              <a:lnSpc>
                <a:spcPct val="90000"/>
              </a:lnSpc>
            </a:pPr>
            <a:r>
              <a:rPr lang="en-US" sz="2800">
                <a:solidFill>
                  <a:schemeClr val="bg1"/>
                </a:solidFill>
              </a:rPr>
              <a:t>Dialogue/exclamation: What did you say or exclaim? </a:t>
            </a:r>
          </a:p>
          <a:p>
            <a:pPr>
              <a:lnSpc>
                <a:spcPct val="90000"/>
              </a:lnSpc>
            </a:pPr>
            <a:endParaRPr lang="en-US" sz="2800">
              <a:solidFill>
                <a:schemeClr val="bg1"/>
              </a:solidFill>
            </a:endParaRPr>
          </a:p>
          <a:p>
            <a:pPr>
              <a:lnSpc>
                <a:spcPct val="90000"/>
              </a:lnSpc>
            </a:pPr>
            <a:r>
              <a:rPr lang="en-US" sz="2800">
                <a:solidFill>
                  <a:schemeClr val="bg1"/>
                </a:solidFill>
              </a:rPr>
              <a:t>Sound Effect: What did you hear?</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CC00CC"/>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t>Endings</a:t>
            </a:r>
          </a:p>
        </p:txBody>
      </p:sp>
      <p:sp>
        <p:nvSpPr>
          <p:cNvPr id="60419" name="Rectangle 3"/>
          <p:cNvSpPr>
            <a:spLocks noGrp="1" noChangeArrowheads="1"/>
          </p:cNvSpPr>
          <p:nvPr>
            <p:ph type="body" idx="1"/>
          </p:nvPr>
        </p:nvSpPr>
        <p:spPr/>
        <p:txBody>
          <a:bodyPr/>
          <a:lstStyle/>
          <a:p>
            <a:endParaRPr lang="en-US"/>
          </a:p>
        </p:txBody>
      </p:sp>
      <p:pic>
        <p:nvPicPr>
          <p:cNvPr id="60420" name="Picture 4" descr="r_stop"/>
          <p:cNvPicPr>
            <a:picLocks noChangeAspect="1" noChangeArrowheads="1"/>
          </p:cNvPicPr>
          <p:nvPr/>
        </p:nvPicPr>
        <p:blipFill>
          <a:blip r:embed="rId2" cstate="print"/>
          <a:srcRect/>
          <a:stretch>
            <a:fillRect/>
          </a:stretch>
        </p:blipFill>
        <p:spPr bwMode="auto">
          <a:xfrm>
            <a:off x="3048000" y="1752600"/>
            <a:ext cx="3209925" cy="4286250"/>
          </a:xfrm>
          <a:prstGeom prst="rect">
            <a:avLst/>
          </a:prstGeom>
          <a:noFill/>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CC00CC"/>
        </a:solidFill>
        <a:effectLst/>
      </p:bgPr>
    </p:bg>
    <p:spTree>
      <p:nvGrpSpPr>
        <p:cNvPr id="1" name=""/>
        <p:cNvGrpSpPr/>
        <p:nvPr/>
      </p:nvGrpSpPr>
      <p:grpSpPr>
        <a:xfrm>
          <a:off x="0" y="0"/>
          <a:ext cx="0" cy="0"/>
          <a:chOff x="0" y="0"/>
          <a:chExt cx="0" cy="0"/>
        </a:xfrm>
      </p:grpSpPr>
      <p:sp>
        <p:nvSpPr>
          <p:cNvPr id="61443" name="Rectangle 3"/>
          <p:cNvSpPr>
            <a:spLocks noGrp="1" noChangeArrowheads="1"/>
          </p:cNvSpPr>
          <p:nvPr>
            <p:ph type="body" idx="1"/>
          </p:nvPr>
        </p:nvSpPr>
        <p:spPr>
          <a:xfrm>
            <a:off x="457200" y="304800"/>
            <a:ext cx="8229600" cy="6324600"/>
          </a:xfrm>
        </p:spPr>
        <p:txBody>
          <a:bodyPr/>
          <a:lstStyle/>
          <a:p>
            <a:r>
              <a:rPr lang="en-US"/>
              <a:t>When writing a story’s ending, you need to think about how your main character has grown or changed as a result of the main event it the story. </a:t>
            </a:r>
          </a:p>
          <a:p>
            <a:r>
              <a:rPr lang="en-US"/>
              <a:t>How is the main character better, wiser, or smarter? The last few sentences should sum up what the character learned, or how the character changed.</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CC00CC"/>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t>Ineffective Endings</a:t>
            </a:r>
          </a:p>
        </p:txBody>
      </p:sp>
      <p:sp>
        <p:nvSpPr>
          <p:cNvPr id="62467" name="Rectangle 3"/>
          <p:cNvSpPr>
            <a:spLocks noGrp="1" noChangeArrowheads="1"/>
          </p:cNvSpPr>
          <p:nvPr>
            <p:ph type="body" idx="1"/>
          </p:nvPr>
        </p:nvSpPr>
        <p:spPr>
          <a:xfrm>
            <a:off x="457200" y="1371600"/>
            <a:ext cx="8229600" cy="5334000"/>
          </a:xfrm>
        </p:spPr>
        <p:txBody>
          <a:bodyPr/>
          <a:lstStyle/>
          <a:p>
            <a:pPr>
              <a:lnSpc>
                <a:spcPct val="90000"/>
              </a:lnSpc>
            </a:pPr>
            <a:r>
              <a:rPr lang="en-US" sz="2800"/>
              <a:t>An ending that is abrupt: “So I went home and went to bed,” is not satisfying for the reader.</a:t>
            </a:r>
          </a:p>
          <a:p>
            <a:pPr>
              <a:lnSpc>
                <a:spcPct val="90000"/>
              </a:lnSpc>
            </a:pPr>
            <a:r>
              <a:rPr lang="en-US" sz="2800"/>
              <a:t>Neither is a story that rambles on way past the conclusion because the author is uncertain about how to bring closure to it. (The next day… after that…etc.)</a:t>
            </a:r>
          </a:p>
          <a:p>
            <a:pPr>
              <a:lnSpc>
                <a:spcPct val="90000"/>
              </a:lnSpc>
            </a:pPr>
            <a:r>
              <a:rPr lang="en-US" sz="2800"/>
              <a:t>“Suddenly I woke up. It was just a dream.” this kind of ending is frustrating for the reader because the reader has invested energy in the story, only to discover none of it happened. We call this “pulling the rug out from under the reader.”</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CC00CC"/>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sz="4000"/>
              <a:t>Techniques for Satisfying Ending</a:t>
            </a:r>
          </a:p>
        </p:txBody>
      </p:sp>
      <p:sp>
        <p:nvSpPr>
          <p:cNvPr id="63491" name="Rectangle 3"/>
          <p:cNvSpPr>
            <a:spLocks noGrp="1" noChangeArrowheads="1"/>
          </p:cNvSpPr>
          <p:nvPr>
            <p:ph type="body" idx="1"/>
          </p:nvPr>
        </p:nvSpPr>
        <p:spPr/>
        <p:txBody>
          <a:bodyPr/>
          <a:lstStyle/>
          <a:p>
            <a:pPr>
              <a:lnSpc>
                <a:spcPct val="90000"/>
              </a:lnSpc>
            </a:pPr>
            <a:r>
              <a:rPr lang="en-US" sz="2400"/>
              <a:t>A Memory- Have the main character remember the main event. </a:t>
            </a:r>
          </a:p>
          <a:p>
            <a:pPr>
              <a:lnSpc>
                <a:spcPct val="90000"/>
              </a:lnSpc>
            </a:pPr>
            <a:r>
              <a:rPr lang="en-US" sz="2400"/>
              <a:t>A Feeling- sow how the main character felt about what happened in the story.</a:t>
            </a:r>
          </a:p>
          <a:p>
            <a:pPr>
              <a:lnSpc>
                <a:spcPct val="90000"/>
              </a:lnSpc>
            </a:pPr>
            <a:r>
              <a:rPr lang="en-US" sz="2400"/>
              <a:t>A Decision- include a decision made by the main character as a result of the main event or story problem.</a:t>
            </a:r>
          </a:p>
          <a:p>
            <a:pPr>
              <a:lnSpc>
                <a:spcPct val="90000"/>
              </a:lnSpc>
            </a:pPr>
            <a:r>
              <a:rPr lang="en-US" sz="2400"/>
              <a:t>A Wish or Hope- As a result of the main event, the main character thinks ahead and makes a wish or hope for the future.</a:t>
            </a:r>
          </a:p>
          <a:p>
            <a:pPr>
              <a:lnSpc>
                <a:spcPct val="90000"/>
              </a:lnSpc>
            </a:pPr>
            <a:r>
              <a:rPr lang="en-US" sz="2400"/>
              <a:t>A Defining Moment- As a result of the main event the main character does something that reflects a decision or a feeling. (this is a more sophisticated technique)</a:t>
            </a:r>
          </a:p>
          <a:p>
            <a:pPr>
              <a:lnSpc>
                <a:spcPct val="90000"/>
              </a:lnSpc>
            </a:pPr>
            <a:endParaRPr lang="en-US" sz="2400"/>
          </a:p>
          <a:p>
            <a:pPr>
              <a:lnSpc>
                <a:spcPct val="90000"/>
              </a:lnSpc>
            </a:pPr>
            <a:endParaRPr lang="en-US" sz="2400"/>
          </a:p>
          <a:p>
            <a:pPr>
              <a:lnSpc>
                <a:spcPct val="90000"/>
              </a:lnSpc>
            </a:pPr>
            <a:endParaRPr lang="en-US" sz="24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3600"/>
              <a:t>The Main Event-</a:t>
            </a:r>
            <a:br>
              <a:rPr lang="en-US" sz="3600"/>
            </a:br>
            <a:r>
              <a:rPr lang="en-US" sz="2400"/>
              <a:t>Show action in slow motion, frame by frame, stretch it out! Include description and main character’s thoughts and feelings!</a:t>
            </a:r>
          </a:p>
        </p:txBody>
      </p:sp>
      <p:sp>
        <p:nvSpPr>
          <p:cNvPr id="11269" name="Rectangle 5"/>
          <p:cNvSpPr>
            <a:spLocks noGrp="1" noChangeArrowheads="1"/>
          </p:cNvSpPr>
          <p:nvPr>
            <p:ph type="body" sz="half" idx="2"/>
          </p:nvPr>
        </p:nvSpPr>
        <p:spPr>
          <a:xfrm>
            <a:off x="4648200" y="1752600"/>
            <a:ext cx="4343400" cy="5105400"/>
          </a:xfrm>
        </p:spPr>
        <p:txBody>
          <a:bodyPr/>
          <a:lstStyle/>
          <a:p>
            <a:pPr>
              <a:lnSpc>
                <a:spcPct val="90000"/>
              </a:lnSpc>
            </a:pPr>
            <a:r>
              <a:rPr lang="en-US" sz="2000"/>
              <a:t>Most important part of the story- the climax, the event that the entire story has led up to- essentially what the whole story is about.</a:t>
            </a:r>
          </a:p>
          <a:p>
            <a:pPr>
              <a:lnSpc>
                <a:spcPct val="90000"/>
              </a:lnSpc>
            </a:pPr>
            <a:r>
              <a:rPr lang="en-US" sz="2000"/>
              <a:t>The main event section involves the problem/struggle sequence, or the adventure or interesting peak experience. </a:t>
            </a:r>
          </a:p>
          <a:p>
            <a:pPr>
              <a:lnSpc>
                <a:spcPct val="90000"/>
              </a:lnSpc>
            </a:pPr>
            <a:r>
              <a:rPr lang="en-US" sz="2000"/>
              <a:t>This “scene” should be told in almost slow motion, expanded upon and stretched out through a balance of action, thought, description, and dialogue.</a:t>
            </a:r>
          </a:p>
          <a:p>
            <a:pPr>
              <a:lnSpc>
                <a:spcPct val="90000"/>
              </a:lnSpc>
            </a:pPr>
            <a:r>
              <a:rPr lang="en-US" sz="2000"/>
              <a:t>This is the largest, most significant part of the story.</a:t>
            </a:r>
          </a:p>
        </p:txBody>
      </p:sp>
      <p:sp>
        <p:nvSpPr>
          <p:cNvPr id="11270" name="Rectangle 6"/>
          <p:cNvSpPr>
            <a:spLocks noChangeArrowheads="1"/>
          </p:cNvSpPr>
          <p:nvPr>
            <p:ph type="body" sz="half" idx="1"/>
          </p:nvPr>
        </p:nvSpPr>
        <p:spPr>
          <a:prstGeom prst="diamond">
            <a:avLst/>
          </a:prstGeom>
          <a:solidFill>
            <a:srgbClr val="993300"/>
          </a:solidFill>
          <a:ln>
            <a:solidFill>
              <a:schemeClr val="tx1"/>
            </a:solidFill>
          </a:ln>
        </p:spPr>
        <p:txBody>
          <a:bodyPr/>
          <a:lstStyle/>
          <a:p>
            <a:pPr>
              <a:lnSpc>
                <a:spcPct val="90000"/>
              </a:lnSpc>
            </a:pPr>
            <a:endParaRPr lang="en-US" sz="2000"/>
          </a:p>
        </p:txBody>
      </p:sp>
      <p:sp>
        <p:nvSpPr>
          <p:cNvPr id="11271" name="AutoShape 7"/>
          <p:cNvSpPr>
            <a:spLocks noChangeArrowheads="1"/>
          </p:cNvSpPr>
          <p:nvPr/>
        </p:nvSpPr>
        <p:spPr bwMode="auto">
          <a:xfrm>
            <a:off x="457200" y="3352800"/>
            <a:ext cx="4038600" cy="1066800"/>
          </a:xfrm>
          <a:prstGeom prst="hexagon">
            <a:avLst>
              <a:gd name="adj" fmla="val 43220"/>
              <a:gd name="vf" fmla="val 115470"/>
            </a:avLst>
          </a:prstGeom>
          <a:solidFill>
            <a:srgbClr val="FFFF00"/>
          </a:solidFill>
          <a:ln w="9525">
            <a:solidFill>
              <a:schemeClr val="tx1"/>
            </a:solidFill>
            <a:miter lim="800000"/>
            <a:headEnd/>
            <a:tailEnd/>
          </a:ln>
          <a:effectLst/>
        </p:spPr>
        <p:txBody>
          <a:bodyPr wrap="none" anchor="ctr"/>
          <a:lstStyle/>
          <a:p>
            <a:endParaRPr lang="en-US"/>
          </a:p>
        </p:txBody>
      </p:sp>
      <p:sp>
        <p:nvSpPr>
          <p:cNvPr id="11272" name="Line 8"/>
          <p:cNvSpPr>
            <a:spLocks noChangeShapeType="1"/>
          </p:cNvSpPr>
          <p:nvPr/>
        </p:nvSpPr>
        <p:spPr bwMode="auto">
          <a:xfrm>
            <a:off x="2895600" y="3657600"/>
            <a:ext cx="1905000" cy="762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CC00CC"/>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274638"/>
            <a:ext cx="8229600" cy="563562"/>
          </a:xfrm>
        </p:spPr>
        <p:txBody>
          <a:bodyPr/>
          <a:lstStyle/>
          <a:p>
            <a:r>
              <a:rPr lang="en-US" sz="3600"/>
              <a:t>To Generate these Kinds of Endings</a:t>
            </a:r>
          </a:p>
        </p:txBody>
      </p:sp>
      <p:sp>
        <p:nvSpPr>
          <p:cNvPr id="64515" name="Rectangle 3"/>
          <p:cNvSpPr>
            <a:spLocks noGrp="1" noChangeArrowheads="1"/>
          </p:cNvSpPr>
          <p:nvPr>
            <p:ph type="body" idx="1"/>
          </p:nvPr>
        </p:nvSpPr>
        <p:spPr>
          <a:xfrm>
            <a:off x="457200" y="1219200"/>
            <a:ext cx="8229600" cy="5334000"/>
          </a:xfrm>
        </p:spPr>
        <p:txBody>
          <a:bodyPr/>
          <a:lstStyle/>
          <a:p>
            <a:pPr>
              <a:lnSpc>
                <a:spcPct val="90000"/>
              </a:lnSpc>
              <a:buFontTx/>
              <a:buNone/>
            </a:pPr>
            <a:r>
              <a:rPr lang="en-US"/>
              <a:t>Asks the following productive questions:</a:t>
            </a:r>
          </a:p>
          <a:p>
            <a:pPr>
              <a:lnSpc>
                <a:spcPct val="90000"/>
              </a:lnSpc>
            </a:pPr>
            <a:r>
              <a:rPr lang="en-US"/>
              <a:t>A Memory- What do you remember most?</a:t>
            </a:r>
          </a:p>
          <a:p>
            <a:pPr>
              <a:lnSpc>
                <a:spcPct val="90000"/>
              </a:lnSpc>
            </a:pPr>
            <a:r>
              <a:rPr lang="en-US"/>
              <a:t>A Feeling- How did you feel after everything that happened?</a:t>
            </a:r>
          </a:p>
          <a:p>
            <a:pPr>
              <a:lnSpc>
                <a:spcPct val="90000"/>
              </a:lnSpc>
            </a:pPr>
            <a:r>
              <a:rPr lang="en-US"/>
              <a:t>A Decision- What did you decide to do after everything that happened?</a:t>
            </a:r>
          </a:p>
          <a:p>
            <a:pPr>
              <a:lnSpc>
                <a:spcPct val="90000"/>
              </a:lnSpc>
            </a:pPr>
            <a:r>
              <a:rPr lang="en-US"/>
              <a:t>A Wish or Hope- What did you wish or hope for?</a:t>
            </a:r>
          </a:p>
          <a:p>
            <a:pPr>
              <a:lnSpc>
                <a:spcPct val="90000"/>
              </a:lnSpc>
            </a:pPr>
            <a:r>
              <a:rPr lang="en-US"/>
              <a:t>A Defining Action- What did you do to show how you felt, or what you decided?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ChangeArrowheads="1"/>
          </p:cNvSpPr>
          <p:nvPr>
            <p:ph type="title"/>
          </p:nvPr>
        </p:nvSpPr>
        <p:spPr/>
        <p:txBody>
          <a:bodyPr/>
          <a:lstStyle/>
          <a:p>
            <a:r>
              <a:rPr lang="en-US" sz="4000"/>
              <a:t>The Solution/ Conclusion-</a:t>
            </a:r>
            <a:br>
              <a:rPr lang="en-US" sz="4000"/>
            </a:br>
            <a:r>
              <a:rPr lang="en-US" sz="2800"/>
              <a:t>Action leading to SOLUTION of problem or CONCLUSION of adventure</a:t>
            </a:r>
            <a:endParaRPr lang="en-US" sz="4000"/>
          </a:p>
        </p:txBody>
      </p:sp>
      <p:sp>
        <p:nvSpPr>
          <p:cNvPr id="13318" name="Rectangle 6"/>
          <p:cNvSpPr>
            <a:spLocks noGrp="1" noChangeArrowheads="1"/>
          </p:cNvSpPr>
          <p:nvPr>
            <p:ph type="body" sz="half" idx="2"/>
          </p:nvPr>
        </p:nvSpPr>
        <p:spPr>
          <a:xfrm>
            <a:off x="4648200" y="1828800"/>
            <a:ext cx="4038600" cy="4525963"/>
          </a:xfrm>
        </p:spPr>
        <p:txBody>
          <a:bodyPr/>
          <a:lstStyle/>
          <a:p>
            <a:r>
              <a:rPr lang="en-US"/>
              <a:t>This is the section that brings the main event to a close. </a:t>
            </a:r>
          </a:p>
          <a:p>
            <a:r>
              <a:rPr lang="en-US"/>
              <a:t>The problem is solved or the adventure or experience comes to an end.</a:t>
            </a:r>
          </a:p>
        </p:txBody>
      </p:sp>
      <p:sp>
        <p:nvSpPr>
          <p:cNvPr id="13319" name="Rectangle 7"/>
          <p:cNvSpPr>
            <a:spLocks noChangeArrowheads="1"/>
          </p:cNvSpPr>
          <p:nvPr>
            <p:ph type="body" sz="half" idx="1"/>
          </p:nvPr>
        </p:nvSpPr>
        <p:spPr>
          <a:xfrm>
            <a:off x="457200" y="1981200"/>
            <a:ext cx="4038600" cy="4525963"/>
          </a:xfrm>
          <a:prstGeom prst="diamond">
            <a:avLst/>
          </a:prstGeom>
          <a:solidFill>
            <a:srgbClr val="993300"/>
          </a:solidFill>
          <a:ln>
            <a:solidFill>
              <a:schemeClr val="tx1"/>
            </a:solidFill>
          </a:ln>
        </p:spPr>
        <p:txBody>
          <a:bodyPr/>
          <a:lstStyle/>
          <a:p>
            <a:endParaRPr lang="en-US"/>
          </a:p>
        </p:txBody>
      </p:sp>
      <p:sp>
        <p:nvSpPr>
          <p:cNvPr id="13320" name="AutoShape 8"/>
          <p:cNvSpPr>
            <a:spLocks noChangeArrowheads="1"/>
          </p:cNvSpPr>
          <p:nvPr/>
        </p:nvSpPr>
        <p:spPr bwMode="auto">
          <a:xfrm>
            <a:off x="1295400" y="5181600"/>
            <a:ext cx="2286000" cy="6858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FF00"/>
          </a:solidFill>
          <a:ln w="9525">
            <a:solidFill>
              <a:schemeClr val="tx1"/>
            </a:solidFill>
            <a:miter lim="800000"/>
            <a:headEnd/>
            <a:tailEnd/>
          </a:ln>
          <a:effectLst/>
        </p:spPr>
        <p:txBody>
          <a:bodyPr wrap="none" anchor="ctr"/>
          <a:lstStyle/>
          <a:p>
            <a:endParaRPr lang="en-US"/>
          </a:p>
        </p:txBody>
      </p:sp>
      <p:sp>
        <p:nvSpPr>
          <p:cNvPr id="13321" name="Line 9"/>
          <p:cNvSpPr>
            <a:spLocks noChangeShapeType="1"/>
          </p:cNvSpPr>
          <p:nvPr/>
        </p:nvSpPr>
        <p:spPr bwMode="auto">
          <a:xfrm>
            <a:off x="2819400" y="5486400"/>
            <a:ext cx="1676400" cy="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Grp="1" noChangeArrowheads="1"/>
          </p:cNvSpPr>
          <p:nvPr>
            <p:ph type="title"/>
          </p:nvPr>
        </p:nvSpPr>
        <p:spPr/>
        <p:txBody>
          <a:bodyPr/>
          <a:lstStyle/>
          <a:p>
            <a:r>
              <a:rPr lang="en-US" sz="4000"/>
              <a:t>Extended Ending-</a:t>
            </a:r>
            <a:br>
              <a:rPr lang="en-US" sz="4000"/>
            </a:br>
            <a:r>
              <a:rPr lang="en-US" sz="2800"/>
              <a:t>Memory, Decision, Feeling, Wish</a:t>
            </a:r>
            <a:endParaRPr lang="en-US" sz="4000"/>
          </a:p>
        </p:txBody>
      </p:sp>
      <p:sp>
        <p:nvSpPr>
          <p:cNvPr id="15366" name="Rectangle 6"/>
          <p:cNvSpPr>
            <a:spLocks noGrp="1" noChangeArrowheads="1"/>
          </p:cNvSpPr>
          <p:nvPr>
            <p:ph type="body" sz="half" idx="2"/>
          </p:nvPr>
        </p:nvSpPr>
        <p:spPr>
          <a:xfrm>
            <a:off x="4648200" y="1600200"/>
            <a:ext cx="4343400" cy="5257800"/>
          </a:xfrm>
        </p:spPr>
        <p:txBody>
          <a:bodyPr/>
          <a:lstStyle/>
          <a:p>
            <a:r>
              <a:rPr lang="en-US" sz="2400"/>
              <a:t>The ending summarizes the main character’s thoughts, feelings, memories, hopes, wishes, or decisions in regard to the main event. </a:t>
            </a:r>
          </a:p>
          <a:p>
            <a:r>
              <a:rPr lang="en-US" sz="2400"/>
              <a:t>It might also include a defining action that SHOWS any of the above. </a:t>
            </a:r>
          </a:p>
          <a:p>
            <a:r>
              <a:rPr lang="en-US" sz="2400"/>
              <a:t>The extended ending should not be abrupt, rather it should have a feeling of satisfied closure. </a:t>
            </a:r>
          </a:p>
        </p:txBody>
      </p:sp>
      <p:sp>
        <p:nvSpPr>
          <p:cNvPr id="15367" name="Rectangle 7"/>
          <p:cNvSpPr>
            <a:spLocks noChangeArrowheads="1"/>
          </p:cNvSpPr>
          <p:nvPr>
            <p:ph type="body" sz="half" idx="1"/>
          </p:nvPr>
        </p:nvSpPr>
        <p:spPr>
          <a:xfrm>
            <a:off x="457200" y="1600200"/>
            <a:ext cx="4038600" cy="4495800"/>
          </a:xfrm>
          <a:prstGeom prst="diamond">
            <a:avLst/>
          </a:prstGeom>
          <a:solidFill>
            <a:srgbClr val="993300"/>
          </a:solidFill>
          <a:ln>
            <a:solidFill>
              <a:schemeClr val="tx1"/>
            </a:solidFill>
          </a:ln>
        </p:spPr>
        <p:txBody>
          <a:bodyPr/>
          <a:lstStyle/>
          <a:p>
            <a:pPr>
              <a:buFontTx/>
              <a:buNone/>
            </a:pPr>
            <a:endParaRPr lang="en-US" sz="2400"/>
          </a:p>
        </p:txBody>
      </p:sp>
      <p:sp>
        <p:nvSpPr>
          <p:cNvPr id="15368" name="AutoShape 8"/>
          <p:cNvSpPr>
            <a:spLocks noChangeArrowheads="1"/>
          </p:cNvSpPr>
          <p:nvPr/>
        </p:nvSpPr>
        <p:spPr bwMode="auto">
          <a:xfrm rot="10800000">
            <a:off x="1828800" y="5410200"/>
            <a:ext cx="1295400" cy="685800"/>
          </a:xfrm>
          <a:prstGeom prst="triangle">
            <a:avLst>
              <a:gd name="adj" fmla="val 50000"/>
            </a:avLst>
          </a:prstGeom>
          <a:solidFill>
            <a:srgbClr val="FFFF00"/>
          </a:solidFill>
          <a:ln w="9525">
            <a:solidFill>
              <a:schemeClr val="tx1"/>
            </a:solidFill>
            <a:miter lim="800000"/>
            <a:headEnd/>
            <a:tailEnd/>
          </a:ln>
          <a:effectLst/>
        </p:spPr>
        <p:txBody>
          <a:bodyPr wrap="none" anchor="ctr"/>
          <a:lstStyle/>
          <a:p>
            <a:endParaRPr lang="en-US"/>
          </a:p>
        </p:txBody>
      </p:sp>
      <p:sp>
        <p:nvSpPr>
          <p:cNvPr id="15369" name="Line 9"/>
          <p:cNvSpPr>
            <a:spLocks noChangeShapeType="1"/>
          </p:cNvSpPr>
          <p:nvPr/>
        </p:nvSpPr>
        <p:spPr bwMode="auto">
          <a:xfrm flipV="1">
            <a:off x="2590800" y="5638800"/>
            <a:ext cx="1295400" cy="762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FFFF"/>
            </a:gs>
            <a:gs pos="100000">
              <a:srgbClr val="00FFFF">
                <a:gamma/>
                <a:shade val="46275"/>
                <a:invGamma/>
              </a:srgbClr>
            </a:gs>
          </a:gsLst>
          <a:lin ang="5400000" scaled="1"/>
        </a:gra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z="3600"/>
              <a:t>The Beginnings of stories, just like first impressions, are extremely important.</a:t>
            </a:r>
            <a:r>
              <a:rPr lang="en-US" sz="4000"/>
              <a:t> </a:t>
            </a:r>
            <a:r>
              <a:rPr lang="en-US" sz="2000"/>
              <a:t>(Narrative Writing Pg. 47)</a:t>
            </a:r>
          </a:p>
        </p:txBody>
      </p:sp>
      <p:sp>
        <p:nvSpPr>
          <p:cNvPr id="17411" name="Rectangle 3"/>
          <p:cNvSpPr>
            <a:spLocks noGrp="1" noChangeArrowheads="1"/>
          </p:cNvSpPr>
          <p:nvPr>
            <p:ph type="body" idx="1"/>
          </p:nvPr>
        </p:nvSpPr>
        <p:spPr>
          <a:xfrm>
            <a:off x="152400" y="1828800"/>
            <a:ext cx="8839200" cy="4525963"/>
          </a:xfrm>
        </p:spPr>
        <p:txBody>
          <a:bodyPr/>
          <a:lstStyle/>
          <a:p>
            <a:pPr algn="ctr">
              <a:lnSpc>
                <a:spcPct val="90000"/>
              </a:lnSpc>
              <a:buFontTx/>
              <a:buNone/>
            </a:pPr>
            <a:r>
              <a:rPr lang="en-US">
                <a:solidFill>
                  <a:srgbClr val="FF9900"/>
                </a:solidFill>
              </a:rPr>
              <a:t>Starters to avoid</a:t>
            </a:r>
          </a:p>
          <a:p>
            <a:pPr>
              <a:lnSpc>
                <a:spcPct val="90000"/>
              </a:lnSpc>
            </a:pPr>
            <a:r>
              <a:rPr lang="en-US" sz="2800">
                <a:solidFill>
                  <a:srgbClr val="FF0000"/>
                </a:solidFill>
              </a:rPr>
              <a:t>One sunny day… One Rainy afternoon…One dark Night…</a:t>
            </a:r>
          </a:p>
          <a:p>
            <a:pPr>
              <a:lnSpc>
                <a:spcPct val="90000"/>
              </a:lnSpc>
            </a:pPr>
            <a:endParaRPr lang="en-US" sz="2800">
              <a:solidFill>
                <a:srgbClr val="FF0000"/>
              </a:solidFill>
            </a:endParaRPr>
          </a:p>
          <a:p>
            <a:pPr>
              <a:lnSpc>
                <a:spcPct val="90000"/>
              </a:lnSpc>
            </a:pPr>
            <a:r>
              <a:rPr lang="en-US" sz="2800">
                <a:solidFill>
                  <a:srgbClr val="FF0000"/>
                </a:solidFill>
              </a:rPr>
              <a:t>This story is about…</a:t>
            </a:r>
          </a:p>
          <a:p>
            <a:pPr>
              <a:lnSpc>
                <a:spcPct val="90000"/>
              </a:lnSpc>
            </a:pPr>
            <a:endParaRPr lang="en-US" sz="2800">
              <a:solidFill>
                <a:srgbClr val="FF0000"/>
              </a:solidFill>
            </a:endParaRPr>
          </a:p>
          <a:p>
            <a:pPr>
              <a:lnSpc>
                <a:spcPct val="90000"/>
              </a:lnSpc>
            </a:pPr>
            <a:r>
              <a:rPr lang="en-US" sz="2800">
                <a:solidFill>
                  <a:srgbClr val="FF0000"/>
                </a:solidFill>
              </a:rPr>
              <a:t>Hi, my name is…</a:t>
            </a:r>
          </a:p>
          <a:p>
            <a:pPr>
              <a:lnSpc>
                <a:spcPct val="90000"/>
              </a:lnSpc>
            </a:pPr>
            <a:endParaRPr lang="en-US" sz="2800">
              <a:solidFill>
                <a:srgbClr val="FF0000"/>
              </a:solidFill>
            </a:endParaRPr>
          </a:p>
          <a:p>
            <a:pPr>
              <a:lnSpc>
                <a:spcPct val="90000"/>
              </a:lnSpc>
            </a:pPr>
            <a:r>
              <a:rPr lang="en-US" sz="2800">
                <a:solidFill>
                  <a:srgbClr val="FF0000"/>
                </a:solidFill>
              </a:rPr>
              <a:t>I woke up, got dressed and had breakfast. Then I...</a:t>
            </a:r>
          </a:p>
          <a:p>
            <a:pPr>
              <a:lnSpc>
                <a:spcPct val="90000"/>
              </a:lnSpc>
            </a:pPr>
            <a:endParaRPr lang="en-US" sz="28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FFFF"/>
            </a:gs>
            <a:gs pos="100000">
              <a:srgbClr val="00FFFF">
                <a:gamma/>
                <a:shade val="46275"/>
                <a:invGamma/>
              </a:srgbClr>
            </a:gs>
          </a:gsLst>
          <a:lin ang="5400000" scaled="1"/>
        </a:gra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4000"/>
              <a:t>Function of the a story beginning</a:t>
            </a:r>
          </a:p>
        </p:txBody>
      </p:sp>
      <p:sp>
        <p:nvSpPr>
          <p:cNvPr id="18435" name="Rectangle 3"/>
          <p:cNvSpPr>
            <a:spLocks noGrp="1" noChangeArrowheads="1"/>
          </p:cNvSpPr>
          <p:nvPr>
            <p:ph type="body" idx="1"/>
          </p:nvPr>
        </p:nvSpPr>
        <p:spPr>
          <a:xfrm>
            <a:off x="457200" y="1600200"/>
            <a:ext cx="8229600" cy="4953000"/>
          </a:xfrm>
        </p:spPr>
        <p:txBody>
          <a:bodyPr/>
          <a:lstStyle/>
          <a:p>
            <a:pPr>
              <a:buFontTx/>
              <a:buNone/>
            </a:pPr>
            <a:r>
              <a:rPr lang="en-US"/>
              <a:t>Beginning should introduce the reader to:</a:t>
            </a:r>
          </a:p>
          <a:p>
            <a:r>
              <a:rPr lang="en-US"/>
              <a:t>The Main character</a:t>
            </a:r>
          </a:p>
          <a:p>
            <a:r>
              <a:rPr lang="en-US"/>
              <a:t>The story setting</a:t>
            </a:r>
          </a:p>
          <a:p>
            <a:r>
              <a:rPr lang="en-US"/>
              <a:t>The purpose for the story action.</a:t>
            </a:r>
          </a:p>
          <a:p>
            <a:r>
              <a:rPr lang="en-US"/>
              <a:t>MOST IMPORTANTLY- Should capture the reader’s interest and hook the reader into reading 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970</TotalTime>
  <Words>3047</Words>
  <Application>Microsoft Office PowerPoint</Application>
  <PresentationFormat>On-screen Show (4:3)</PresentationFormat>
  <Paragraphs>284</Paragraphs>
  <Slides>50</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50</vt:i4>
      </vt:variant>
    </vt:vector>
  </HeadingPairs>
  <TitlesOfParts>
    <vt:vector size="52" baseType="lpstr">
      <vt:lpstr>Arial</vt:lpstr>
      <vt:lpstr>Default Design</vt:lpstr>
      <vt:lpstr>The Narrative Writing Diamond</vt:lpstr>
      <vt:lpstr>The  Entertaining Beginning </vt:lpstr>
      <vt:lpstr>Elaborative Detail Description of Setting, Character or Object</vt:lpstr>
      <vt:lpstr>Suspense</vt:lpstr>
      <vt:lpstr>The Main Event- Show action in slow motion, frame by frame, stretch it out! Include description and main character’s thoughts and feelings!</vt:lpstr>
      <vt:lpstr>The Solution/ Conclusion- Action leading to SOLUTION of problem or CONCLUSION of adventure</vt:lpstr>
      <vt:lpstr>Extended Ending- Memory, Decision, Feeling, Wish</vt:lpstr>
      <vt:lpstr>The Beginnings of stories, just like first impressions, are extremely important. (Narrative Writing Pg. 47)</vt:lpstr>
      <vt:lpstr>Function of the a story beginning</vt:lpstr>
      <vt:lpstr>“In Medias Res”- in the middle of things</vt:lpstr>
      <vt:lpstr>Ways to Start a Story</vt:lpstr>
      <vt:lpstr>Questions to Ask with Each Opening</vt:lpstr>
      <vt:lpstr>This is a story about how I found a fairy in the woods.</vt:lpstr>
      <vt:lpstr>Slide 14</vt:lpstr>
      <vt:lpstr>Additional Tips</vt:lpstr>
      <vt:lpstr>How do you start it? </vt:lpstr>
      <vt:lpstr>Examples from Literature</vt:lpstr>
      <vt:lpstr>Analyze this Beginning </vt:lpstr>
      <vt:lpstr>Create a Beginning: Locked Out  One dark rainy night I got locked out of my house. </vt:lpstr>
      <vt:lpstr>Elaborative Details</vt:lpstr>
      <vt:lpstr>Story Critical Characters, setting, Objects.</vt:lpstr>
      <vt:lpstr>Directions: Underline story critical characters in RED, setting in BLUE, and objects GREEN.  Circle the story plans that are realistic personal experience narratives. Box those which seem to be imaginative or fantasy narratives. Put a star beside the     Character/ Problem/solution story plans</vt:lpstr>
      <vt:lpstr>Irrelevant Details</vt:lpstr>
      <vt:lpstr>Slide 24</vt:lpstr>
      <vt:lpstr>General or Specific?</vt:lpstr>
      <vt:lpstr>Elaborative Details and Segments</vt:lpstr>
      <vt:lpstr>Menu of detail generating questions and sentence  starters</vt:lpstr>
      <vt:lpstr>The Broken Record- flip the sentence subject</vt:lpstr>
      <vt:lpstr>Elaborative Detail</vt:lpstr>
      <vt:lpstr>What Feelings Look Like.</vt:lpstr>
      <vt:lpstr>Common Feelings</vt:lpstr>
      <vt:lpstr>“Actions speaks louder than words”</vt:lpstr>
      <vt:lpstr>Joey was really Shocked</vt:lpstr>
      <vt:lpstr>Suspense</vt:lpstr>
      <vt:lpstr>Slide 35</vt:lpstr>
      <vt:lpstr>There are several ways to build suspense or anticipation</vt:lpstr>
      <vt:lpstr>2. Word Referents</vt:lpstr>
      <vt:lpstr>3. The Magic of 3</vt:lpstr>
      <vt:lpstr>Red Flag Words and Phrases </vt:lpstr>
      <vt:lpstr>RED FLAG WORDS AND PHRASES </vt:lpstr>
      <vt:lpstr>The Main Event</vt:lpstr>
      <vt:lpstr>The Main Event is basically what the story is all about</vt:lpstr>
      <vt:lpstr>Slide 43</vt:lpstr>
      <vt:lpstr> Fully Elaborated Main Events are made of a balance of  </vt:lpstr>
      <vt:lpstr>Detail Generating Questions</vt:lpstr>
      <vt:lpstr>Endings</vt:lpstr>
      <vt:lpstr>Slide 47</vt:lpstr>
      <vt:lpstr>Ineffective Endings</vt:lpstr>
      <vt:lpstr>Techniques for Satisfying Ending</vt:lpstr>
      <vt:lpstr>To Generate these Kinds of Endings</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Narrative Writing Diamond</dc:title>
  <dc:creator>florence 3</dc:creator>
  <cp:lastModifiedBy>paula andega</cp:lastModifiedBy>
  <cp:revision>11</cp:revision>
  <dcterms:created xsi:type="dcterms:W3CDTF">2010-09-13T00:50:38Z</dcterms:created>
  <dcterms:modified xsi:type="dcterms:W3CDTF">2011-05-11T22:56:32Z</dcterms:modified>
</cp:coreProperties>
</file>